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58" r:id="rId4"/>
    <p:sldId id="259" r:id="rId5"/>
    <p:sldId id="262" r:id="rId6"/>
    <p:sldId id="261"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49FB0-1E20-48F3-A9F1-F3A8B2D996A3}" type="datetimeFigureOut">
              <a:rPr lang="en-US" smtClean="0"/>
              <a:pPr/>
              <a:t>11/18/2013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4D5576-2B3E-4083-99F9-BCA0E9FD7B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51BE48-B3F4-4770-A1A4-E6C114B921E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A8F959-1152-49D7-9C7D-78C49E2FF6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A8F959-1152-49D7-9C7D-78C49E2FF69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376820-20DC-4307-B7AA-DCCE0C21F205}"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376820-20DC-4307-B7AA-DCCE0C21F20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4D5576-2B3E-4083-99F9-BCA0E9FD7B1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4D5576-2B3E-4083-99F9-BCA0E9FD7B1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A8F959-1152-49D7-9C7D-78C49E2FF695}"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9221F7-CF49-48E8-A750-9C09A5F38A7F}"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B3216-229E-43D7-96D5-A0A03A2981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221F7-CF49-48E8-A750-9C09A5F38A7F}" type="datetimeFigureOut">
              <a:rPr lang="en-US" smtClean="0"/>
              <a:pPr/>
              <a:t>11/18/2013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B3216-229E-43D7-96D5-A0A03A2981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a:solidFill>
            <a:schemeClr val="accent6"/>
          </a:solidFill>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SC </a:t>
            </a:r>
            <a:r>
              <a:rPr lang="en-US" b="1" dirty="0" smtClean="0">
                <a:solidFill>
                  <a:schemeClr val="bg1"/>
                </a:solidFill>
              </a:rPr>
              <a:t>Academic Standards:</a:t>
            </a:r>
            <a:br>
              <a:rPr lang="en-US" b="1" dirty="0" smtClean="0">
                <a:solidFill>
                  <a:schemeClr val="bg1"/>
                </a:solidFill>
              </a:rPr>
            </a:br>
            <a:endParaRPr lang="en-US" b="1" dirty="0">
              <a:solidFill>
                <a:schemeClr val="bg1"/>
              </a:solidFill>
            </a:endParaRPr>
          </a:p>
        </p:txBody>
      </p:sp>
      <p:sp>
        <p:nvSpPr>
          <p:cNvPr id="5" name="Content Placeholder 4"/>
          <p:cNvSpPr>
            <a:spLocks noGrp="1"/>
          </p:cNvSpPr>
          <p:nvPr>
            <p:ph idx="1"/>
          </p:nvPr>
        </p:nvSpPr>
        <p:spPr>
          <a:xfrm>
            <a:off x="457200" y="1066800"/>
            <a:ext cx="8229600" cy="5562600"/>
          </a:xfrm>
          <a:solidFill>
            <a:schemeClr val="accent5"/>
          </a:solidFill>
        </p:spPr>
        <p:txBody>
          <a:bodyPr>
            <a:normAutofit fontScale="32500" lnSpcReduction="20000"/>
          </a:bodyPr>
          <a:lstStyle/>
          <a:p>
            <a:endParaRPr lang="en-US" dirty="0" smtClean="0"/>
          </a:p>
          <a:p>
            <a:r>
              <a:rPr lang="en-US" sz="5500" b="1" dirty="0" smtClean="0"/>
              <a:t>GRADE 3 </a:t>
            </a:r>
          </a:p>
          <a:p>
            <a:r>
              <a:rPr lang="en-US" sz="5500" b="1" dirty="0" smtClean="0"/>
              <a:t>South Carolina Studies </a:t>
            </a:r>
          </a:p>
          <a:p>
            <a:r>
              <a:rPr lang="en-US" sz="5500" b="1" dirty="0" smtClean="0"/>
              <a:t>Standard 3-1: The student will demonstrate an understanding of places and regions in South Carolina and the role of human systems in the state. </a:t>
            </a:r>
          </a:p>
          <a:p>
            <a:r>
              <a:rPr lang="en-US" sz="5500" b="1" dirty="0" smtClean="0"/>
              <a:t>Enduring Understanding </a:t>
            </a:r>
          </a:p>
          <a:p>
            <a:r>
              <a:rPr lang="en-US" sz="5500" b="1" dirty="0" smtClean="0"/>
              <a:t>People utilize, adapt to, and modify the physical environment to meet their needs. They also identify regions based on geographic and human characteristics to help them interpret Earth’s complexity. To understand how people interact with the physical environment, the student will utilize the knowledge and skills set forth in the following indicators: </a:t>
            </a:r>
          </a:p>
          <a:p>
            <a:r>
              <a:rPr lang="en-US" sz="5500" b="1" dirty="0" smtClean="0"/>
              <a:t>Indicators </a:t>
            </a:r>
          </a:p>
          <a:p>
            <a:r>
              <a:rPr lang="en-US" sz="5500" b="1" dirty="0" smtClean="0"/>
              <a:t>3-1.1 Categorize the six landform regions of South Carolina—the Blue Ridge, the Piedmont, the Sand Hills, the Inner Coastal Plain, the Outer Coastal Plain, and the Coastal Zone—according to their climate, physical features, and natural resources. </a:t>
            </a:r>
          </a:p>
          <a:p>
            <a:r>
              <a:rPr lang="en-US" sz="5500" b="1" dirty="0" smtClean="0"/>
              <a:t>3-1.2 Describe the location and characteristics of significant features of South Carolina, including landforms; river systems such as the Pee Dee River Basin, the Santee River Basin, the Edisto River Basin, and the Savannah River Basin; major cities; and climate regions. </a:t>
            </a:r>
          </a:p>
          <a:p>
            <a:r>
              <a:rPr lang="en-US" sz="5500" b="1" dirty="0" smtClean="0"/>
              <a:t>3-1.3 Explain interactions between the people and the physical landscape of South Carolina over time, including the effects on population distribution, patterns of migration, access to natural resources, and economic development. </a:t>
            </a:r>
            <a:endParaRPr lang="en-US" sz="5500"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52400"/>
            <a:ext cx="8229600" cy="1066800"/>
          </a:xfrm>
          <a:solidFill>
            <a:schemeClr val="accent6"/>
          </a:solidFill>
        </p:spPr>
        <p:txBody>
          <a:bodyPr>
            <a:normAutofit fontScale="90000"/>
          </a:bodyPr>
          <a:lstStyle/>
          <a:p>
            <a:r>
              <a:rPr lang="en-US" b="1" dirty="0" smtClean="0"/>
              <a:t>Name and Label 4 River Cities</a:t>
            </a:r>
            <a:br>
              <a:rPr lang="en-US" b="1" dirty="0" smtClean="0"/>
            </a:br>
            <a:r>
              <a:rPr lang="en-US" b="1" dirty="0" smtClean="0"/>
              <a:t>In South Carolina</a:t>
            </a:r>
            <a:endParaRPr lang="en-US" b="1" dirty="0"/>
          </a:p>
        </p:txBody>
      </p:sp>
      <p:pic>
        <p:nvPicPr>
          <p:cNvPr id="4" name="Picture 2"/>
          <p:cNvPicPr>
            <a:picLocks noChangeAspect="1" noChangeArrowheads="1"/>
          </p:cNvPicPr>
          <p:nvPr/>
        </p:nvPicPr>
        <p:blipFill>
          <a:blip r:embed="rId3" cstate="print"/>
          <a:srcRect/>
          <a:stretch>
            <a:fillRect/>
          </a:stretch>
        </p:blipFill>
        <p:spPr bwMode="auto">
          <a:xfrm>
            <a:off x="304800" y="1371600"/>
            <a:ext cx="8534399" cy="5146674"/>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US" b="1" dirty="0" smtClean="0"/>
              <a:t>Four Cities &amp; Four Rivers</a:t>
            </a:r>
            <a:endParaRPr lang="en-US" b="1" dirty="0"/>
          </a:p>
        </p:txBody>
      </p:sp>
      <p:sp>
        <p:nvSpPr>
          <p:cNvPr id="3" name="Content Placeholder 2"/>
          <p:cNvSpPr>
            <a:spLocks noGrp="1"/>
          </p:cNvSpPr>
          <p:nvPr>
            <p:ph idx="1"/>
          </p:nvPr>
        </p:nvSpPr>
        <p:spPr>
          <a:solidFill>
            <a:schemeClr val="accent5"/>
          </a:solidFill>
        </p:spPr>
        <p:txBody>
          <a:bodyPr>
            <a:normAutofit/>
          </a:bodyPr>
          <a:lstStyle/>
          <a:p>
            <a:r>
              <a:rPr lang="en-US" b="1" dirty="0" smtClean="0"/>
              <a:t>Columbia		Broad &amp; Saluda	Rivers</a:t>
            </a:r>
          </a:p>
          <a:p>
            <a:endParaRPr lang="en-US" b="1" dirty="0" smtClean="0"/>
          </a:p>
          <a:p>
            <a:r>
              <a:rPr lang="en-US" b="1" dirty="0" smtClean="0"/>
              <a:t>Camden			Catawba River</a:t>
            </a:r>
          </a:p>
          <a:p>
            <a:endParaRPr lang="en-US" b="1" dirty="0" smtClean="0"/>
          </a:p>
          <a:p>
            <a:r>
              <a:rPr lang="en-US" b="1" dirty="0" smtClean="0"/>
              <a:t>Cheraw			Pee Dee River</a:t>
            </a:r>
          </a:p>
          <a:p>
            <a:endParaRPr lang="en-US" b="1" dirty="0" smtClean="0"/>
          </a:p>
          <a:p>
            <a:r>
              <a:rPr lang="en-US" b="1" dirty="0" smtClean="0"/>
              <a:t>North Augusta	Savannah River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2"/>
          <p:cNvPicPr>
            <a:picLocks noChangeAspect="1" noChangeArrowheads="1"/>
          </p:cNvPicPr>
          <p:nvPr/>
        </p:nvPicPr>
        <p:blipFill>
          <a:blip r:embed="rId3" cstate="print"/>
          <a:srcRect/>
          <a:stretch>
            <a:fillRect/>
          </a:stretch>
        </p:blipFill>
        <p:spPr bwMode="auto">
          <a:xfrm>
            <a:off x="304800" y="1371600"/>
            <a:ext cx="8229600" cy="5310063"/>
          </a:xfrm>
          <a:prstGeom prst="rect">
            <a:avLst/>
          </a:prstGeom>
          <a:noFill/>
          <a:ln w="9525">
            <a:noFill/>
            <a:miter lim="800000"/>
            <a:headEnd/>
            <a:tailEnd/>
          </a:ln>
        </p:spPr>
      </p:pic>
      <p:sp>
        <p:nvSpPr>
          <p:cNvPr id="8" name="Title 7"/>
          <p:cNvSpPr>
            <a:spLocks noGrp="1"/>
          </p:cNvSpPr>
          <p:nvPr>
            <p:ph type="title"/>
          </p:nvPr>
        </p:nvSpPr>
        <p:spPr>
          <a:xfrm>
            <a:off x="457200" y="274638"/>
            <a:ext cx="8229600" cy="944562"/>
          </a:xfrm>
          <a:solidFill>
            <a:schemeClr val="accent6"/>
          </a:solidFill>
        </p:spPr>
        <p:txBody>
          <a:bodyPr/>
          <a:lstStyle/>
          <a:p>
            <a:r>
              <a:rPr lang="en-US" b="1" dirty="0" smtClean="0"/>
              <a:t>Draw a line Connecting the Citie</a:t>
            </a:r>
            <a:r>
              <a:rPr lang="en-US" dirty="0" smtClean="0"/>
              <a:t>s</a:t>
            </a:r>
            <a:endParaRPr lang="en-US" dirty="0"/>
          </a:p>
        </p:txBody>
      </p:sp>
      <p:sp>
        <p:nvSpPr>
          <p:cNvPr id="2050" name="AutoShape 2" descr="data:image/jpeg;base64,/9j/4AAQSkZJRgABAQAAAQABAAD/2wCEAAkGBhAPDw8PEBQPEBQPDw8QDxQQEBAPDxAQFRAVFBUQFBUXGyYfGBkjGhQVHy8gIycpLC0sFh4xNTEqNSYrLCkBCQoKDgwOGg8PGiwkHyQsLCksLC8tLSksLiwsLCwsLCwsLCkpKSw1LCkpLCwsLSwsLCwsLCwsLCwsKSksLCwpLP/AABEIAMgA/AMBIgACEQEDEQH/xAAbAAEAAgMBAQAAAAAAAAAAAAAAAQUDBAYCB//EAEcQAAICAQIEAwUDBwkGBwEAAAECAAMRBBIFITFBE1FhBiIycYFCUpEUIzNicqGxFVRjc5KTosHCF0NTgtLwFkRkg6Oy0Qf/xAAaAQEAAgMBAAAAAAAAAAAAAAAAAgUBAwQG/8QALhEAAgIBBAEDAgUEAwAAAAAAAAECAxEEEiExBRNBUSKhFTJxkbEUgcHxQlJh/9oADAMBAAIRAxEAPwC+iIlSbBEw6zXU0ANfYleRkLzawjGeSrk/jiUOs9u6h7unqe1iRzt9xfoqHJP1m2uiyz8qOirS22/lR0qIScAEnyAyZg1uvp0/6e1KiF3bCd1xHbFY58/XE4fiftlqb6zVhKQf0ngq6M2D8LEkkDpyEo7bWYlmLMTjJYlmOBgZJ9J3VePk/wA7x+hZU+Kb5sf7H0L/AMZaHLDdfgEAN4QKvyByBuBHPI5+U2NH7R6O6xKktfdYwVQaLOpPfGcD1nzIy2qH5LS1rZF16MmnU8mSlhts1J7jIyi+eWPabLtHVCOcvJ0T8bSus5OzX2s0B/8AMD606gf6JlT2i0R6amn6i1f4pPlcmcn9Ovkm/E0/LPq68Z0h6anTfWzb/ECe14npj01GlP8A79f+ZnyWRMf06+SP4RX/ANmfYF1NZ+G2hvlfUf8AVMqDdyUq3oroxPyAM+NYm/wHUVVarT23A+HXajttGSNpyGx3wcHHpMPT4XZrl4iKTak/2PqkZlAnt1p31KUqp8Jzta+zKsGPwsqdkzjOeeCemJ0DqQSDyIODOZpx7Ka2iyrG9YyQYiMyJpEZiIBIkGRJgCIgwBmIiAIiIMESZEkwBECJKPYE1OJ8Wp0qB7m5sCa60INj9ef6q5GNxm4jAHc3NUDO2BklVBYgDvyE+WcT4pZqbDbaxYkYXIA2pkkIABgAZnVpdP60uekWOh0nryzLpHQ6r20rt3F6T755rvyu3Zs+LlnI68u8rv5Y06Gk1U7WqbJYn3rB4bLzweWSQcDy685TVoWIVQWLEKoAyWYnAAHmTLXUaz8hJpo2m5eV9+AzK/emknkoXoW6k56AS3scKkkv2L70IQ+mK+5aVcTrdy1untHijFjGsuCPEWzaOWdo24HXOQWzjni4rotP7llqnSVjeFVU26jU8xhkrY+6vInc2AM45yiHHdX/ADjVc/8A1F3/AFTTttZ2LMWZm+JmJZj8yeZnM7ZvrgzHTNPOcFsfaAV8tNRRSB8Luo1F+fvb3yAfkolXqdS9rs9jM7McszEkkzHE1Y9zqjXGPQiImSYiIgCIiAJ9Q9mtc9+ioss5spekt1LrXtCsfXBAP7M+XzpeC+2v5Lp0o8BLAjO242MhJY56AfKaLoOS4K/yFErq0oLLyd7E4/8A2jn+bV/31hkf7Rz/ADar+9tnL6M/gpPw3UfH3R2MTjv9pD/zen+3b/8As8H/APo9v/A0/wCNx/1TPoz+B+Gaj4+52kTkuH+2Os1LlaqNIdvN2YXiupfvWP4mFH/YzLd/alAUXw0sA5Wugsr3HualZjgDtuzn0muUXHs5rtNKjieMltIkjBCuhDI4yjDoR/kR3HaJE5xERANTX8QFPhlgSrMwdsgCtQhO9v1emfLOegM1xx1CittsJdCygAe8VXLgEn7PQ5x6ZmrbxwKm9/CsPQ180NLENurd/eGcDGCBk/PljbiiKTtpqUlGKEkbmA8RFKrt97HhncAeQdeueW1R4MZLbR68WFhtZSPPGCM46j1E28yjPGFqBIrRQAVUl9gJBryD7p2j86MdeYPSW+nu3oj4xvVWweoyM4kJLAMsRIMR7MkqxBBHUdJy/HvYsPuu0m1TtZ3oOcEgEnwTz/sH6HtOogMQcjkR09JOq6VUsxN9GonQ8xPnLn8hrPbVWjaMEFtJSRzJx8Nrg481XPQmUWJ3/tB7GflN3j0NXUbGzqFfIXd3tTAOc918/nOZ437K36RRY2yystt31EkA9g4IBXP4cus7VerHlvlnptNqap4+r6mU8RE2HeIiIAiX9T6Gxaq3/NFak32IvvNYVG5en3h8Rz1OJ5s02gCIBY5OXORyYjYCAwKYHvKQBz+LOYNHrezT/Yool3+R6AEZutIz9kc9uM5OU5HIxjn2Oe0p71UO4U5UMwU5zlc8jnAzy9BBOM1L2Z4iIg2CIiAIidPwzhaaetbbkWy60B6q7F3JTWeljoeTO3UKeQHM85Cc1BZZz6jUQohukc7pNK9ziupWsY9FRSzfPl0HrOk0nDK9KuLFpvvb4w4W6nTr9wD4Xsz1PMDGB3mzbxS5l2FyFPVUC1IfmEABmricU7nLgoNT5Kdq2wWF9zY1HELbFCs52joigJUPLCKAo/Ca8RNJVt5LPg3GDQSj5apz76jqp/4ievp3E6ggYBBDKwyjDmGXzE5PQaFSvjXZ8MHCqDhrmH2VPZR3b6dZaaHjxDbLQPCOAFRQBR5FB5eY79esg5YZzWamFclFlvE9OmPIggEEHKsD0YHuJ5kzoJzGZEYgAmIiAREnESUezDEGIkQRNTjOgOo0uopBClkDqSMjdWwswfmFIz6zckq5BBHIg5HzhPHJshNwkpL2PjYMmXftjw5KNY4rAVbES5VHRN4yyj03A49MSklpF7lk9rXNWQUl7iIiSNgiIgCIiAIiIAiJccM9nS6rdexopYZU4zdcP6JD1H65wvPv0kZSUVlmuy2FUd03hHv2d4YpzqrlDVVNhFPS+/qK/wBgdW+g7ywuvaxmdzlmJLHzM96m8NsRF2V1LspTOdq9SSe7E5JPcmYZXTm5vJ5LV6l6ie729hEGWlehqpAN4aywgEVA7VrB5jxWHPJBztH1ImtvBwzsjWsyZW1VM5CoGZj0Cgsx+gllXwxaueo5kdKUYbyf6RhyQenX5T0/ErCpRdtSnqtI8MH5kc2+pM1QJrcslZbr/atf3M2p1TWHLYAA2oqjCIvZVHYTFIiRKxtt5Za8H4qE/NWn82T7rdTUx7/snuPrLp69pwfny5gjsQe4nIS44NxUDFNpwv8Au3P+7P3T+of3SUZYLHSarb9E+i2iS6FSQeRHWRNpcCIiAMxEmSQPMmMRIgREQCs4/wAATWVYxi6tT4LgDLYDEUP5qSeXkT9J8wn2JWIII6qQR8xPn/tnwI0XtcinwLjvVhllR2+Opj2O7OM9iOs6tPPH0svvFanuqT/Q52IidhfCIiAIkEy00nszqrBu8M1p9+/FFfzy+M/TMw5JdkJzjBZk8FZEvk9l1Hx6nTj+rS63/SB++ben4dpKeYV9U46G4CugHz8MEl/kWx6TS74o47PI0QXDz+hr8A4YK0/K7lU5yNKjrkWP3vYHqi9uxYjyM6BeD2alUu35ZwfEa5mGWB6L7vwhe+SO3LGJorVfqnLBXtIwCQPdUdhnkqj05TJ/Ijj4309Z7hrlZvwTdOKdm55Z5nV6p3T3SePg2E9nzsLF0Bbw/Cxu2NvbABO3rzHyzzxPGu4J4dXiKwO3lYCeeSQBtwOYyT19JiHCF/4+n/8Amx+OyebeDOFLoarQoy3hPuZR94qQGx64kd0TkVkG8Jo88IoD6ilD0Nilv2R7x/cDPdlpdmc9XYsfmTkz3wVcG67tVS+D/SWfm1H+In6TEJql2VnkJcqIiIkSsEREAREyafTtYwReZbp2A7kk9gBzzBlLLwi44PxQMFotPktLnt5Vt6eR7fKWboQSCMEciPIzktRxhKcrpveYZBvYc/XwV+yP1jz8sSx9neP+Lt0959/4abGPx+VTk9/Jvoe03Ri0ssutNNxW2bLuIII5dxIdgBliB9ZthXKx4isnZOcYLMmTB+YH1lZqOIMTheQ/eZq7ye5/GXVficLM5FTPyf1Ygi9EREoS5GJEmIAjPJlIDKwKurAMjKezA8iIzEGU8co432q9kUSttTpgVVOd1XNtgJ/SIeu3zB6Tj59lps2sD2+0PNe4/CfKON8KbS6iyk9FOaz9+o80cHvkfvBHadlFjf0s9J43Vu1OE3yv4NGbfDOGPqbPDTAwCzsxwlaDq7nsBNausswVQWLEKoHMlicAD1JnW/k401X5KpBYkNqnX7do6VA90Tp6tkzZbZsXHZ1a3VLTw47fROmarTDbphlujah1Btc/0YPKtflz8zMVtrOdzlnPmxLH8TPETgbb5Z5SyyVj3SeWIiJg1lvqmIq09Y+HwFsI7F2ZtzEdzyA+k1MTNpNSllYqsYVtWSaXYMV2k5apsAkc+YOPMT0x0yfFY9p8qU2qPm9mM/RZqaeSm1Gmtla2l2a82eGMwvp2dfEQD1BYAg+mMyLKUavxaixUMFdXAFlbHoTjkVODgjy5z1w25UtVmO0Ydd2M7NyFQ/0JzInJ6bhYoy4PTKq0W7PhfWuF9URDt/8AvNObV1Yrpqp3I7B7LHNbb0G7aqgN35Ln6iasM2auSla2hERByiIiAJk4jd4FPhD9LeoNnnXQeYT5vyJ9Mecy8NqDXIG5qCXfy2opdh+Cyh1Opa13tfm1jFm+ZPT6dPpNtUcvJ1aeP/Ixgfv5D1PlOm4b7ILt36x2qzgrWm3xMfrkghfl1+Uy8K4aNIotsAOoYZQHn+Tqeh/rCPw+ciywsckkk+cvNLoHct03hfyZt1KqeFyyz1/FByWvPuqF3MSzEAYyWPU+srGYnrzkRL2miFMdsEVtt0rXmTECIE2S6IR7L4xAieEPaCIMCAIiMQBMWp0dVoC3VVXBQwXxFyyg9QrDmPoZliCUZOLyng5i32fTh5bUVFnNhKacsOelBX38t9qwgkKcdMnr0rBO5dVNdwcbk8GxmXGc7VJGPUHBz6ThhDk2+Sdts7Xum8iIiDUJsaTQtbuIKoqY3u5IRc9ByBJJ54ABPKa8tNOc6QgfZ1OX9d1QCH/C4+sjJ4RqusdcHJGP+SVPw36c/tePX+9q8SP5C1B+FRYPOqyq3P0Vif3TxI2iQ3MrI+Qmu0jd0mhtpr1BuVqw9YRQ42s7+IjDCnmcANzmnGImG8nJfd60t2MCIiYNAiIgCInqqpnZUXmzMFUebE4EBHvUXeBp2b7epDV1j7tWcWWH5/AP+byk+zfDwoOrtGQjbaFI5PaPtn0X+Pymrx+tn1ChQQjBKdMccnRD4e9fMF9x+s6DieFYUpySgeGg+XIn5k8/rLfx+mVs8PrtnbbL0K+O/wDJq2WFmLMcknJM8xE9auCn7EREGBAiBIy6JR7L6IieEPaGtrtSUC42jc4Xc3NU90nJ5jrjA5jmRNKv2gU4G0k8lz8CFiwXPvdF59ef1lsR9ZGweQ6Y6Dp5SSaxyjBVt7QKBu2NjoCWQZ5V5xz5/pVx54JHrn0HFRaxQAghAxPY9iMduc2rdMj7dwB2kEdcZ5fj0H4CZNo9PwmW446AiJMgZFbkEEdROZ9oeHLTYrIMJcCyjsrA4ZB8uo9CJ00kKro9bgFXXGDuwGyCD7vMdOomGDg4l/rdEtJ9/TJtzgOLLyjfJt0034fXaCaNyuAT4Ttu3gdfCblkj7p5+WZjcjnjqa3Lb0//AErJY8MP5nVD9WlvwtA/1GV0stBXsousPLxdtNf62GDu3yGAM+ZiXRLUYVUs/BhiImo82JIEiZ9Jfsbdz5qy+6drDIxuU9jCMowkY68vnIEsk4hR9qoucEEswLN6k45n+HaZE4tQGDCgDaQVxtGCG3ZzjOc4+gksL5J7F8lVtPXBx8uUiWOn4vtRK3UMioFI67mD7gxz29Ji12srcYSsV4KkHOTgBgQT36r/AGYwvkw4rGUzTmbU3/kteel9yHYO9FTDBtPk7DIUdhk+U9vYumRbXAaxhnT1N0/rrB9wdh9o+kpDXdexfFlrWuRuCli9hGduemcdvL0k64Z5Z001Y+pnb8Gu0uqSq0Bxbw/TINvMIuEYAgdCM559ekq2YkknqTmW1dFVNQWutU1FlKU3V1Hepxz3Egc368x5nriVBUjkeWPPlPT+KrcINtYz/Bo189zSXsIiJcFcIiIAgREjLolHsvoiJ4Q9oMREQBERAEREAREQD0thGehB+IEZVh5EdxOe4vpBTaDXlVdRYnM5Q5IKg+hU4Pyl/NHjlG6gP3pYA+tbkD9zY/tGQmvc4tbXur3LtFU+rqc77KUdzzZt9iI7feZFOMnvggHymHU6lrCC2OQ2qFAVEX7qqOQExRNZTzunNYkxERBqEREASVBJAHMnkABkk+QEy6bStYSBgBQWdmOERR1Zj2E19XxvZmvSlkXo1vw32+Zz1rXyUc/MmSjFy6N1dTny+jcs0Xh873ro5Z22Em4j0qUFvxAmtZximr9CjWsOj3gCtT5rUCc/8x+kpf8APn6ky/8AZ72fWxTqripqrb9Gpy7sOzfdXP4zohRlpds641xjybHD+CK4bUcQNpa4g1rvAdlIz4rdwOmF5fhL3SWhNKNPUWdqwxBorNaFM/FYCSd3XJHXPSVWp1DWuWbqx+gHYCdT4tGgRRjLsvvdy3mPlLx6SOnUOHKfx7f6NML3bu5Sj8+5zGg1pptW0e8VJOCcZyOn75s8b4kl7qyDaAuDkYJPeaequDuzKoQMchR2mKXHpRc1Y1zjBW+pJRcPYRETcahERAECIEjLolHsvozETwh7QREQBmIiAIiRAJiIzBgSH5pcCAQabeRGQcIWH4EA/STPdWNwz0IKt+yylT+4zD6MSWU0ccIm1q+G20/GpAzhWGCjfJhymrNJ5hxcXhiJs1cNub4arT67Gx+OJkPB7+6Y+b1qf3tBJQk+kzSnqusswVQSWICgdST0E2v5Iu+6P7yr/qmK/UrpkfDo17jYgrcWeCDyd2ZeQbHIAHPMmZUW+CcKZN8rCNfjF5wdNVlq6Tm90BK2WjuSPsrzAz6mU2ZYcO1BISoVNcVcuiozDdkKCHUA7l90eXU+c6WijaM3V6as9QCVssztAyQqAAkgE47yxqpcuILJ3PbFcvCNP2Xu07VNU2lFre8bLWAcHnlUHLKnHke2ZtvqPDTwK08BMc0572yc5ZjzM2dXxWtlWuuoVotm8hG27uuRyHfPWeG4sDk+GpJJOW2tjlgY93sOQ7YH1l7pdGqkpSjlnBfqN/EZcFfPVlrNjcS2BgZOcDymbWasWbcIte0Y93v69P8AvM15aLnlo4HxwmIiJkiIiIAiIgCBECRl0Sj2XxiDE8Ie0GYzEQBERAEiTEAYiIgCIzIgHtMEFGGUcbXHmPP5jqDOR4nxZ6LLKKPzIrdkZwc3WlSRuZ8e6OXJVx9Z1k5v2x0ag1agcjaWSz9ZkC4f5kHB+XrEUs8nNqIcbvcoL9S7/G7v+27N/Eyy43wmirTaC1AwfUUbrB1ryMZYZ6HJ5jpylTOz4TpKtZw6uh3y1Vj7WXO7TliSgYH4lPPPp6ib9rbSRyLGHkp+H8R0JFaXaOrI2DxFtdAx5Avb6dz1+UvtVwjhoCW1170Jypqtsat2GQ1RyeQz5YPKUPHfZh9PaldXiX7qFtYhMkHdsYYHbOMfOW2loso0NdNuVY3WWBG25rXljpz58zz585v0lUbLlFrKfZG6coQb+CU1S1Ka9OgpViS2CWdvQseePITWJ84ierrqhUsQWCjnZKbzJiIibDWIiIAiIgCIiAIiIAgRAkZdEo9l9BiRPCHtCcxEQCJMSIBMREAREQYEREGQJR+2NBarT2DpW9iMO4LhWVv8DD8JeTHqtIl1bVWbtpZG9wgNlWzjn2IyPrHTIWR3RaPnhM6bQ8O1Gl/IjWzVW62ywOjgFPBQqQXXyxuJ74PaZ29i6msUrYVqJ99Gz4gHkjAYPlk4ljxLioLEIoUqnghzlnFY+wCTyz3x17zt09E9TLEOl2VtklQsz79jxruJsrslLsqAnGOXXr64zmVzMTzJJ+ciJ6yuuMFhIop2Sm8sRETYaxERAEREAREQBERAEREAQIgSMuiUey+iInh3E9nkRERtAiREbRkmIiYwBiIiZwAJMiI2mRERG0wSOso7/jb9pv4xEvfE8KRTeTWXE8RES8yU+xCIiMjYhERMZGwRERkbBERGRsQiIjI2IRERkbBERIykTjB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hAPDw8PEBQPEBQPDw8QDxQQEBAPDxAQFRAVFBUQFBUXGyYfGBkjGhQVHy8gIycpLC0sFh4xNTEqNSYrLCkBCQoKDgwOGg8PGiwkHyQsLCksLC8tLSksLiwsLCwsLCwsLCkpKSw1LCkpLCwsLSwsLCwsLCwsLCwsKSksLCwpLP/AABEIAMgA/AMBIgACEQEDEQH/xAAbAAEAAgMBAQAAAAAAAAAAAAAAAQUDBAYCB//EAEcQAAICAQIEAwUDBwkGBwEAAAECAAMRBBIFITFBE1FhBiIycYFCUpEUIzNicqGxFVRjc5KTosHCF0NTgtLwFkRkg6Oy0Qf/xAAaAQEAAgMBAAAAAAAAAAAAAAAAAgUBAwQG/8QALhEAAgIBBAEDAgUEAwAAAAAAAAECAxEEEiExBRNBUSKhFTJxkbEUgcHxQlJh/9oADAMBAAIRAxEAPwC+iIlSbBEw6zXU0ANfYleRkLzawjGeSrk/jiUOs9u6h7unqe1iRzt9xfoqHJP1m2uiyz8qOirS22/lR0qIScAEnyAyZg1uvp0/6e1KiF3bCd1xHbFY58/XE4fiftlqb6zVhKQf0ngq6M2D8LEkkDpyEo7bWYlmLMTjJYlmOBgZJ9J3VePk/wA7x+hZU+Kb5sf7H0L/AMZaHLDdfgEAN4QKvyByBuBHPI5+U2NH7R6O6xKktfdYwVQaLOpPfGcD1nzIy2qH5LS1rZF16MmnU8mSlhts1J7jIyi+eWPabLtHVCOcvJ0T8bSus5OzX2s0B/8AMD606gf6JlT2i0R6amn6i1f4pPlcmcn9Ovkm/E0/LPq68Z0h6anTfWzb/ECe14npj01GlP8A79f+ZnyWRMf06+SP4RX/ANmfYF1NZ+G2hvlfUf8AVMqDdyUq3oroxPyAM+NYm/wHUVVarT23A+HXajttGSNpyGx3wcHHpMPT4XZrl4iKTak/2PqkZlAnt1p31KUqp8Jzta+zKsGPwsqdkzjOeeCemJ0DqQSDyIODOZpx7Ka2iyrG9YyQYiMyJpEZiIBIkGRJgCIgwBmIiAIiIMESZEkwBECJKPYE1OJ8Wp0qB7m5sCa60INj9ef6q5GNxm4jAHc3NUDO2BklVBYgDvyE+WcT4pZqbDbaxYkYXIA2pkkIABgAZnVpdP60uekWOh0nryzLpHQ6r20rt3F6T755rvyu3Zs+LlnI68u8rv5Y06Gk1U7WqbJYn3rB4bLzweWSQcDy685TVoWIVQWLEKoAyWYnAAHmTLXUaz8hJpo2m5eV9+AzK/emknkoXoW6k56AS3scKkkv2L70IQ+mK+5aVcTrdy1untHijFjGsuCPEWzaOWdo24HXOQWzjni4rotP7llqnSVjeFVU26jU8xhkrY+6vInc2AM45yiHHdX/ADjVc/8A1F3/AFTTttZ2LMWZm+JmJZj8yeZnM7ZvrgzHTNPOcFsfaAV8tNRRSB8Luo1F+fvb3yAfkolXqdS9rs9jM7McszEkkzHE1Y9zqjXGPQiImSYiIgCIiAJ9Q9mtc9+ioss5spekt1LrXtCsfXBAP7M+XzpeC+2v5Lp0o8BLAjO242MhJY56AfKaLoOS4K/yFErq0oLLyd7E4/8A2jn+bV/31hkf7Rz/ADar+9tnL6M/gpPw3UfH3R2MTjv9pD/zen+3b/8As8H/APo9v/A0/wCNx/1TPoz+B+Gaj4+52kTkuH+2Os1LlaqNIdvN2YXiupfvWP4mFH/YzLd/alAUXw0sA5Wugsr3HualZjgDtuzn0muUXHs5rtNKjieMltIkjBCuhDI4yjDoR/kR3HaJE5xERANTX8QFPhlgSrMwdsgCtQhO9v1emfLOegM1xx1CittsJdCygAe8VXLgEn7PQ5x6ZmrbxwKm9/CsPQ180NLENurd/eGcDGCBk/PljbiiKTtpqUlGKEkbmA8RFKrt97HhncAeQdeueW1R4MZLbR68WFhtZSPPGCM46j1E28yjPGFqBIrRQAVUl9gJBryD7p2j86MdeYPSW+nu3oj4xvVWweoyM4kJLAMsRIMR7MkqxBBHUdJy/HvYsPuu0m1TtZ3oOcEgEnwTz/sH6HtOogMQcjkR09JOq6VUsxN9GonQ8xPnLn8hrPbVWjaMEFtJSRzJx8Nrg481XPQmUWJ3/tB7GflN3j0NXUbGzqFfIXd3tTAOc918/nOZ437K36RRY2yystt31EkA9g4IBXP4cus7VerHlvlnptNqap4+r6mU8RE2HeIiIAiX9T6Gxaq3/NFak32IvvNYVG5en3h8Rz1OJ5s02gCIBY5OXORyYjYCAwKYHvKQBz+LOYNHrezT/Yool3+R6AEZutIz9kc9uM5OU5HIxjn2Oe0p71UO4U5UMwU5zlc8jnAzy9BBOM1L2Z4iIg2CIiAIidPwzhaaetbbkWy60B6q7F3JTWeljoeTO3UKeQHM85Cc1BZZz6jUQohukc7pNK9ziupWsY9FRSzfPl0HrOk0nDK9KuLFpvvb4w4W6nTr9wD4Xsz1PMDGB3mzbxS5l2FyFPVUC1IfmEABmricU7nLgoNT5Kdq2wWF9zY1HELbFCs52joigJUPLCKAo/Ca8RNJVt5LPg3GDQSj5apz76jqp/4ievp3E6ggYBBDKwyjDmGXzE5PQaFSvjXZ8MHCqDhrmH2VPZR3b6dZaaHjxDbLQPCOAFRQBR5FB5eY79esg5YZzWamFclFlvE9OmPIggEEHKsD0YHuJ5kzoJzGZEYgAmIiAREnESUezDEGIkQRNTjOgOo0uopBClkDqSMjdWwswfmFIz6zckq5BBHIg5HzhPHJshNwkpL2PjYMmXftjw5KNY4rAVbES5VHRN4yyj03A49MSklpF7lk9rXNWQUl7iIiSNgiIgCIiAIiIAiJccM9nS6rdexopYZU4zdcP6JD1H65wvPv0kZSUVlmuy2FUd03hHv2d4YpzqrlDVVNhFPS+/qK/wBgdW+g7ywuvaxmdzlmJLHzM96m8NsRF2V1LspTOdq9SSe7E5JPcmYZXTm5vJ5LV6l6ie729hEGWlehqpAN4aywgEVA7VrB5jxWHPJBztH1ImtvBwzsjWsyZW1VM5CoGZj0Cgsx+gllXwxaueo5kdKUYbyf6RhyQenX5T0/ErCpRdtSnqtI8MH5kc2+pM1QJrcslZbr/atf3M2p1TWHLYAA2oqjCIvZVHYTFIiRKxtt5Za8H4qE/NWn82T7rdTUx7/snuPrLp69pwfny5gjsQe4nIS44NxUDFNpwv8Au3P+7P3T+of3SUZYLHSarb9E+i2iS6FSQeRHWRNpcCIiAMxEmSQPMmMRIgREQCs4/wAATWVYxi6tT4LgDLYDEUP5qSeXkT9J8wn2JWIII6qQR8xPn/tnwI0XtcinwLjvVhllR2+Opj2O7OM9iOs6tPPH0svvFanuqT/Q52IidhfCIiAIkEy00nszqrBu8M1p9+/FFfzy+M/TMw5JdkJzjBZk8FZEvk9l1Hx6nTj+rS63/SB++ben4dpKeYV9U46G4CugHz8MEl/kWx6TS74o47PI0QXDz+hr8A4YK0/K7lU5yNKjrkWP3vYHqi9uxYjyM6BeD2alUu35ZwfEa5mGWB6L7vwhe+SO3LGJorVfqnLBXtIwCQPdUdhnkqj05TJ/Ijj4309Z7hrlZvwTdOKdm55Z5nV6p3T3SePg2E9nzsLF0Bbw/Cxu2NvbABO3rzHyzzxPGu4J4dXiKwO3lYCeeSQBtwOYyT19JiHCF/4+n/8Amx+OyebeDOFLoarQoy3hPuZR94qQGx64kd0TkVkG8Jo88IoD6ilD0Nilv2R7x/cDPdlpdmc9XYsfmTkz3wVcG67tVS+D/SWfm1H+In6TEJql2VnkJcqIiIkSsEREAREyafTtYwReZbp2A7kk9gBzzBlLLwi44PxQMFotPktLnt5Vt6eR7fKWboQSCMEciPIzktRxhKcrpveYZBvYc/XwV+yP1jz8sSx9neP+Lt0959/4abGPx+VTk9/Jvoe03Ri0ssutNNxW2bLuIII5dxIdgBliB9ZthXKx4isnZOcYLMmTB+YH1lZqOIMTheQ/eZq7ye5/GXVficLM5FTPyf1Ygi9EREoS5GJEmIAjPJlIDKwKurAMjKezA8iIzEGU8co432q9kUSttTpgVVOd1XNtgJ/SIeu3zB6Tj59lps2sD2+0PNe4/CfKON8KbS6iyk9FOaz9+o80cHvkfvBHadlFjf0s9J43Vu1OE3yv4NGbfDOGPqbPDTAwCzsxwlaDq7nsBNausswVQWLEKoHMlicAD1JnW/k401X5KpBYkNqnX7do6VA90Tp6tkzZbZsXHZ1a3VLTw47fROmarTDbphlujah1Btc/0YPKtflz8zMVtrOdzlnPmxLH8TPETgbb5Z5SyyVj3SeWIiJg1lvqmIq09Y+HwFsI7F2ZtzEdzyA+k1MTNpNSllYqsYVtWSaXYMV2k5apsAkc+YOPMT0x0yfFY9p8qU2qPm9mM/RZqaeSm1Gmtla2l2a82eGMwvp2dfEQD1BYAg+mMyLKUavxaixUMFdXAFlbHoTjkVODgjy5z1w25UtVmO0Ydd2M7NyFQ/0JzInJ6bhYoy4PTKq0W7PhfWuF9URDt/8AvNObV1Yrpqp3I7B7LHNbb0G7aqgN35Ln6iasM2auSla2hERByiIiAJk4jd4FPhD9LeoNnnXQeYT5vyJ9Mecy8NqDXIG5qCXfy2opdh+Cyh1Opa13tfm1jFm+ZPT6dPpNtUcvJ1aeP/Ixgfv5D1PlOm4b7ILt36x2qzgrWm3xMfrkghfl1+Uy8K4aNIotsAOoYZQHn+Tqeh/rCPw+ciywsckkk+cvNLoHct03hfyZt1KqeFyyz1/FByWvPuqF3MSzEAYyWPU+srGYnrzkRL2miFMdsEVtt0rXmTECIE2S6IR7L4xAieEPaCIMCAIiMQBMWp0dVoC3VVXBQwXxFyyg9QrDmPoZliCUZOLyng5i32fTh5bUVFnNhKacsOelBX38t9qwgkKcdMnr0rBO5dVNdwcbk8GxmXGc7VJGPUHBz6ThhDk2+Sdts7Xum8iIiDUJsaTQtbuIKoqY3u5IRc9ByBJJ54ABPKa8tNOc6QgfZ1OX9d1QCH/C4+sjJ4RqusdcHJGP+SVPw36c/tePX+9q8SP5C1B+FRYPOqyq3P0Vif3TxI2iQ3MrI+Qmu0jd0mhtpr1BuVqw9YRQ42s7+IjDCnmcANzmnGImG8nJfd60t2MCIiYNAiIgCInqqpnZUXmzMFUebE4EBHvUXeBp2b7epDV1j7tWcWWH5/AP+byk+zfDwoOrtGQjbaFI5PaPtn0X+Pymrx+tn1ChQQjBKdMccnRD4e9fMF9x+s6DieFYUpySgeGg+XIn5k8/rLfx+mVs8PrtnbbL0K+O/wDJq2WFmLMcknJM8xE9auCn7EREGBAiBIy6JR7L6IieEPaGtrtSUC42jc4Xc3NU90nJ5jrjA5jmRNKv2gU4G0k8lz8CFiwXPvdF59ef1lsR9ZGweQ6Y6Dp5SSaxyjBVt7QKBu2NjoCWQZ5V5xz5/pVx54JHrn0HFRaxQAghAxPY9iMduc2rdMj7dwB2kEdcZ5fj0H4CZNo9PwmW446AiJMgZFbkEEdROZ9oeHLTYrIMJcCyjsrA4ZB8uo9CJ00kKro9bgFXXGDuwGyCD7vMdOomGDg4l/rdEtJ9/TJtzgOLLyjfJt0034fXaCaNyuAT4Ttu3gdfCblkj7p5+WZjcjnjqa3Lb0//AErJY8MP5nVD9WlvwtA/1GV0stBXsousPLxdtNf62GDu3yGAM+ZiXRLUYVUs/BhiImo82JIEiZ9Jfsbdz5qy+6drDIxuU9jCMowkY68vnIEsk4hR9qoucEEswLN6k45n+HaZE4tQGDCgDaQVxtGCG3ZzjOc4+gksL5J7F8lVtPXBx8uUiWOn4vtRK3UMioFI67mD7gxz29Ji12srcYSsV4KkHOTgBgQT36r/AGYwvkw4rGUzTmbU3/kteel9yHYO9FTDBtPk7DIUdhk+U9vYumRbXAaxhnT1N0/rrB9wdh9o+kpDXdexfFlrWuRuCli9hGduemcdvL0k64Z5Z001Y+pnb8Gu0uqSq0Bxbw/TINvMIuEYAgdCM559ekq2YkknqTmW1dFVNQWutU1FlKU3V1Hepxz3Egc368x5nriVBUjkeWPPlPT+KrcINtYz/Bo189zSXsIiJcFcIiIAgREjLolHsvoiJ4Q9oMREQBERAEREAREQD0thGehB+IEZVh5EdxOe4vpBTaDXlVdRYnM5Q5IKg+hU4Pyl/NHjlG6gP3pYA+tbkD9zY/tGQmvc4tbXur3LtFU+rqc77KUdzzZt9iI7feZFOMnvggHymHU6lrCC2OQ2qFAVEX7qqOQExRNZTzunNYkxERBqEREASVBJAHMnkABkk+QEy6bStYSBgBQWdmOERR1Zj2E19XxvZmvSlkXo1vw32+Zz1rXyUc/MmSjFy6N1dTny+jcs0Xh873ro5Z22Em4j0qUFvxAmtZximr9CjWsOj3gCtT5rUCc/8x+kpf8APn6ky/8AZ72fWxTqripqrb9Gpy7sOzfdXP4zohRlpds641xjybHD+CK4bUcQNpa4g1rvAdlIz4rdwOmF5fhL3SWhNKNPUWdqwxBorNaFM/FYCSd3XJHXPSVWp1DWuWbqx+gHYCdT4tGgRRjLsvvdy3mPlLx6SOnUOHKfx7f6NML3bu5Sj8+5zGg1pptW0e8VJOCcZyOn75s8b4kl7qyDaAuDkYJPeaequDuzKoQMchR2mKXHpRc1Y1zjBW+pJRcPYRETcahERAECIEjLolHsvozETwh7QREQBmIiAIiRAJiIzBgSH5pcCAQabeRGQcIWH4EA/STPdWNwz0IKt+yylT+4zD6MSWU0ccIm1q+G20/GpAzhWGCjfJhymrNJ5hxcXhiJs1cNub4arT67Gx+OJkPB7+6Y+b1qf3tBJQk+kzSnqusswVQSWICgdST0E2v5Iu+6P7yr/qmK/UrpkfDo17jYgrcWeCDyd2ZeQbHIAHPMmZUW+CcKZN8rCNfjF5wdNVlq6Tm90BK2WjuSPsrzAz6mU2ZYcO1BISoVNcVcuiozDdkKCHUA7l90eXU+c6WijaM3V6as9QCVssztAyQqAAkgE47yxqpcuILJ3PbFcvCNP2Xu07VNU2lFre8bLWAcHnlUHLKnHke2ZtvqPDTwK08BMc0572yc5ZjzM2dXxWtlWuuoVotm8hG27uuRyHfPWeG4sDk+GpJJOW2tjlgY93sOQ7YH1l7pdGqkpSjlnBfqN/EZcFfPVlrNjcS2BgZOcDymbWasWbcIte0Y93v69P8AvM15aLnlo4HxwmIiJkiIiIAiIgCBECRl0Sj2XxiDE8Ie0GYzEQBERAEiTEAYiIgCIzIgHtMEFGGUcbXHmPP5jqDOR4nxZ6LLKKPzIrdkZwc3WlSRuZ8e6OXJVx9Z1k5v2x0ag1agcjaWSz9ZkC4f5kHB+XrEUs8nNqIcbvcoL9S7/G7v+27N/Eyy43wmirTaC1AwfUUbrB1ryMZYZ6HJ5jpylTOz4TpKtZw6uh3y1Vj7WXO7TliSgYH4lPPPp6ib9rbSRyLGHkp+H8R0JFaXaOrI2DxFtdAx5Avb6dz1+UvtVwjhoCW1170Jypqtsat2GQ1RyeQz5YPKUPHfZh9PaldXiX7qFtYhMkHdsYYHbOMfOW2loso0NdNuVY3WWBG25rXljpz58zz585v0lUbLlFrKfZG6coQb+CU1S1Ka9OgpViS2CWdvQseePITWJ84ierrqhUsQWCjnZKbzJiIibDWIiIAiIgCIiAIiIAgRAkZdEo9l9BiRPCHtCcxEQCJMSIBMREAREQYEREGQJR+2NBarT2DpW9iMO4LhWVv8DD8JeTHqtIl1bVWbtpZG9wgNlWzjn2IyPrHTIWR3RaPnhM6bQ8O1Gl/IjWzVW62ywOjgFPBQqQXXyxuJ74PaZ29i6msUrYVqJ99Gz4gHkjAYPlk4ljxLioLEIoUqnghzlnFY+wCTyz3x17zt09E9TLEOl2VtklQsz79jxruJsrslLsqAnGOXXr64zmVzMTzJJ+ciJ6yuuMFhIop2Sm8sRETYaxERAEREAREQBERAEREAQIgSMuiUey+iInh3E9nkRERtAiREbRkmIiYwBiIiZwAJMiI2mRERG0wSOso7/jb9pv4xEvfE8KRTeTWXE8RES8yU+xCIiMjYhERMZGwRERkbBERGRsQiIjI2IRERkbBERIykTjB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4114800" y="2590800"/>
            <a:ext cx="1295400" cy="369332"/>
          </a:xfrm>
          <a:prstGeom prst="rect">
            <a:avLst/>
          </a:prstGeom>
          <a:noFill/>
        </p:spPr>
        <p:txBody>
          <a:bodyPr wrap="square" rtlCol="0">
            <a:spAutoFit/>
          </a:bodyPr>
          <a:lstStyle/>
          <a:p>
            <a:r>
              <a:rPr lang="en-US" b="1" dirty="0" smtClean="0"/>
              <a:t>Columbia *</a:t>
            </a:r>
            <a:endParaRPr lang="en-US" b="1" dirty="0"/>
          </a:p>
        </p:txBody>
      </p:sp>
      <p:sp>
        <p:nvSpPr>
          <p:cNvPr id="10" name="TextBox 9"/>
          <p:cNvSpPr txBox="1"/>
          <p:nvPr/>
        </p:nvSpPr>
        <p:spPr>
          <a:xfrm>
            <a:off x="4724400" y="2057400"/>
            <a:ext cx="1066800" cy="646331"/>
          </a:xfrm>
          <a:prstGeom prst="rect">
            <a:avLst/>
          </a:prstGeom>
          <a:noFill/>
        </p:spPr>
        <p:txBody>
          <a:bodyPr wrap="square" rtlCol="0">
            <a:spAutoFit/>
          </a:bodyPr>
          <a:lstStyle/>
          <a:p>
            <a:r>
              <a:rPr lang="en-US" b="1" dirty="0" smtClean="0"/>
              <a:t>Camden</a:t>
            </a:r>
          </a:p>
          <a:p>
            <a:pPr algn="r"/>
            <a:r>
              <a:rPr lang="en-US" b="1" dirty="0" smtClean="0"/>
              <a:t>  * </a:t>
            </a:r>
            <a:endParaRPr lang="en-US" b="1" dirty="0"/>
          </a:p>
        </p:txBody>
      </p:sp>
      <p:sp>
        <p:nvSpPr>
          <p:cNvPr id="11" name="TextBox 10"/>
          <p:cNvSpPr txBox="1"/>
          <p:nvPr/>
        </p:nvSpPr>
        <p:spPr>
          <a:xfrm>
            <a:off x="5562600" y="1905000"/>
            <a:ext cx="1066800" cy="369332"/>
          </a:xfrm>
          <a:prstGeom prst="rect">
            <a:avLst/>
          </a:prstGeom>
          <a:noFill/>
        </p:spPr>
        <p:txBody>
          <a:bodyPr wrap="square" rtlCol="0">
            <a:spAutoFit/>
          </a:bodyPr>
          <a:lstStyle/>
          <a:p>
            <a:r>
              <a:rPr lang="en-US" b="1" dirty="0" smtClean="0"/>
              <a:t>Cheraw *</a:t>
            </a:r>
            <a:endParaRPr lang="en-US" b="1" dirty="0"/>
          </a:p>
        </p:txBody>
      </p:sp>
      <p:sp>
        <p:nvSpPr>
          <p:cNvPr id="13" name="TextBox 12"/>
          <p:cNvSpPr txBox="1"/>
          <p:nvPr/>
        </p:nvSpPr>
        <p:spPr>
          <a:xfrm>
            <a:off x="3276600" y="2667000"/>
            <a:ext cx="1066800" cy="923330"/>
          </a:xfrm>
          <a:prstGeom prst="rect">
            <a:avLst/>
          </a:prstGeom>
          <a:noFill/>
        </p:spPr>
        <p:txBody>
          <a:bodyPr wrap="square" rtlCol="0">
            <a:spAutoFit/>
          </a:bodyPr>
          <a:lstStyle/>
          <a:p>
            <a:r>
              <a:rPr lang="en-US" b="1" dirty="0" smtClean="0"/>
              <a:t>North</a:t>
            </a:r>
          </a:p>
          <a:p>
            <a:r>
              <a:rPr lang="en-US" b="1" dirty="0" smtClean="0"/>
              <a:t>Augusta</a:t>
            </a:r>
          </a:p>
          <a:p>
            <a:pPr algn="r"/>
            <a:r>
              <a:rPr lang="en-US" b="1" dirty="0" smtClean="0"/>
              <a:t>  * </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2"/>
          <p:cNvPicPr>
            <a:picLocks noChangeAspect="1" noChangeArrowheads="1"/>
          </p:cNvPicPr>
          <p:nvPr/>
        </p:nvPicPr>
        <p:blipFill>
          <a:blip r:embed="rId4" cstate="print"/>
          <a:srcRect/>
          <a:stretch>
            <a:fillRect/>
          </a:stretch>
        </p:blipFill>
        <p:spPr bwMode="auto">
          <a:xfrm>
            <a:off x="381000" y="1295400"/>
            <a:ext cx="8229600" cy="5310063"/>
          </a:xfrm>
          <a:prstGeom prst="rect">
            <a:avLst/>
          </a:prstGeom>
          <a:noFill/>
          <a:ln w="9525">
            <a:noFill/>
            <a:miter lim="800000"/>
            <a:headEnd/>
            <a:tailEnd/>
          </a:ln>
        </p:spPr>
      </p:pic>
      <p:sp>
        <p:nvSpPr>
          <p:cNvPr id="8" name="Title 7"/>
          <p:cNvSpPr>
            <a:spLocks noGrp="1"/>
          </p:cNvSpPr>
          <p:nvPr>
            <p:ph type="title"/>
          </p:nvPr>
        </p:nvSpPr>
        <p:spPr>
          <a:xfrm>
            <a:off x="457200" y="274638"/>
            <a:ext cx="8229600" cy="944562"/>
          </a:xfrm>
          <a:solidFill>
            <a:schemeClr val="accent6"/>
          </a:solidFill>
        </p:spPr>
        <p:txBody>
          <a:bodyPr/>
          <a:lstStyle/>
          <a:p>
            <a:r>
              <a:rPr lang="en-US" b="1" dirty="0" smtClean="0"/>
              <a:t>What Is the Line Called?</a:t>
            </a:r>
            <a:endParaRPr lang="en-US" dirty="0"/>
          </a:p>
        </p:txBody>
      </p:sp>
      <p:sp>
        <p:nvSpPr>
          <p:cNvPr id="2050" name="AutoShape 2" descr="data:image/jpeg;base64,/9j/4AAQSkZJRgABAQAAAQABAAD/2wCEAAkGBhAPDw8PEBQPEBQPDw8QDxQQEBAPDxAQFRAVFBUQFBUXGyYfGBkjGhQVHy8gIycpLC0sFh4xNTEqNSYrLCkBCQoKDgwOGg8PGiwkHyQsLCksLC8tLSksLiwsLCwsLCwsLCkpKSw1LCkpLCwsLSwsLCwsLCwsLCwsKSksLCwpLP/AABEIAMgA/AMBIgACEQEDEQH/xAAbAAEAAgMBAQAAAAAAAAAAAAAAAQUDBAYCB//EAEcQAAICAQIEAwUDBwkGBwEAAAECAAMRBBIFITFBE1FhBiIycYFCUpEUIzNicqGxFVRjc5KTosHCF0NTgtLwFkRkg6Oy0Qf/xAAaAQEAAgMBAAAAAAAAAAAAAAAAAgUBAwQG/8QALhEAAgIBBAEDAgUEAwAAAAAAAAECAxEEEiExBRNBUSKhFTJxkbEUgcHxQlJh/9oADAMBAAIRAxEAPwC+iIlSbBEw6zXU0ANfYleRkLzawjGeSrk/jiUOs9u6h7unqe1iRzt9xfoqHJP1m2uiyz8qOirS22/lR0qIScAEnyAyZg1uvp0/6e1KiF3bCd1xHbFY58/XE4fiftlqb6zVhKQf0ngq6M2D8LEkkDpyEo7bWYlmLMTjJYlmOBgZJ9J3VePk/wA7x+hZU+Kb5sf7H0L/AMZaHLDdfgEAN4QKvyByBuBHPI5+U2NH7R6O6xKktfdYwVQaLOpPfGcD1nzIy2qH5LS1rZF16MmnU8mSlhts1J7jIyi+eWPabLtHVCOcvJ0T8bSus5OzX2s0B/8AMD606gf6JlT2i0R6amn6i1f4pPlcmcn9Ovkm/E0/LPq68Z0h6anTfWzb/ECe14npj01GlP8A79f+ZnyWRMf06+SP4RX/ANmfYF1NZ+G2hvlfUf8AVMqDdyUq3oroxPyAM+NYm/wHUVVarT23A+HXajttGSNpyGx3wcHHpMPT4XZrl4iKTak/2PqkZlAnt1p31KUqp8Jzta+zKsGPwsqdkzjOeeCemJ0DqQSDyIODOZpx7Ka2iyrG9YyQYiMyJpEZiIBIkGRJgCIgwBmIiAIiIMESZEkwBECJKPYE1OJ8Wp0qB7m5sCa60INj9ef6q5GNxm4jAHc3NUDO2BklVBYgDvyE+WcT4pZqbDbaxYkYXIA2pkkIABgAZnVpdP60uekWOh0nryzLpHQ6r20rt3F6T755rvyu3Zs+LlnI68u8rv5Y06Gk1U7WqbJYn3rB4bLzweWSQcDy685TVoWIVQWLEKoAyWYnAAHmTLXUaz8hJpo2m5eV9+AzK/emknkoXoW6k56AS3scKkkv2L70IQ+mK+5aVcTrdy1untHijFjGsuCPEWzaOWdo24HXOQWzjni4rotP7llqnSVjeFVU26jU8xhkrY+6vInc2AM45yiHHdX/ADjVc/8A1F3/AFTTttZ2LMWZm+JmJZj8yeZnM7ZvrgzHTNPOcFsfaAV8tNRRSB8Luo1F+fvb3yAfkolXqdS9rs9jM7McszEkkzHE1Y9zqjXGPQiImSYiIgCIiAJ9Q9mtc9+ioss5spekt1LrXtCsfXBAP7M+XzpeC+2v5Lp0o8BLAjO242MhJY56AfKaLoOS4K/yFErq0oLLyd7E4/8A2jn+bV/31hkf7Rz/ADar+9tnL6M/gpPw3UfH3R2MTjv9pD/zen+3b/8As8H/APo9v/A0/wCNx/1TPoz+B+Gaj4+52kTkuH+2Os1LlaqNIdvN2YXiupfvWP4mFH/YzLd/alAUXw0sA5Wugsr3HualZjgDtuzn0muUXHs5rtNKjieMltIkjBCuhDI4yjDoR/kR3HaJE5xERANTX8QFPhlgSrMwdsgCtQhO9v1emfLOegM1xx1CittsJdCygAe8VXLgEn7PQ5x6ZmrbxwKm9/CsPQ180NLENurd/eGcDGCBk/PljbiiKTtpqUlGKEkbmA8RFKrt97HhncAeQdeueW1R4MZLbR68WFhtZSPPGCM46j1E28yjPGFqBIrRQAVUl9gJBryD7p2j86MdeYPSW+nu3oj4xvVWweoyM4kJLAMsRIMR7MkqxBBHUdJy/HvYsPuu0m1TtZ3oOcEgEnwTz/sH6HtOogMQcjkR09JOq6VUsxN9GonQ8xPnLn8hrPbVWjaMEFtJSRzJx8Nrg481XPQmUWJ3/tB7GflN3j0NXUbGzqFfIXd3tTAOc918/nOZ437K36RRY2yystt31EkA9g4IBXP4cus7VerHlvlnptNqap4+r6mU8RE2HeIiIAiX9T6Gxaq3/NFak32IvvNYVG5en3h8Rz1OJ5s02gCIBY5OXORyYjYCAwKYHvKQBz+LOYNHrezT/Yool3+R6AEZutIz9kc9uM5OU5HIxjn2Oe0p71UO4U5UMwU5zlc8jnAzy9BBOM1L2Z4iIg2CIiAIidPwzhaaetbbkWy60B6q7F3JTWeljoeTO3UKeQHM85Cc1BZZz6jUQohukc7pNK9ziupWsY9FRSzfPl0HrOk0nDK9KuLFpvvb4w4W6nTr9wD4Xsz1PMDGB3mzbxS5l2FyFPVUC1IfmEABmricU7nLgoNT5Kdq2wWF9zY1HELbFCs52joigJUPLCKAo/Ca8RNJVt5LPg3GDQSj5apz76jqp/4ievp3E6ggYBBDKwyjDmGXzE5PQaFSvjXZ8MHCqDhrmH2VPZR3b6dZaaHjxDbLQPCOAFRQBR5FB5eY79esg5YZzWamFclFlvE9OmPIggEEHKsD0YHuJ5kzoJzGZEYgAmIiAREnESUezDEGIkQRNTjOgOo0uopBClkDqSMjdWwswfmFIz6zckq5BBHIg5HzhPHJshNwkpL2PjYMmXftjw5KNY4rAVbES5VHRN4yyj03A49MSklpF7lk9rXNWQUl7iIiSNgiIgCIiAIiIAiJccM9nS6rdexopYZU4zdcP6JD1H65wvPv0kZSUVlmuy2FUd03hHv2d4YpzqrlDVVNhFPS+/qK/wBgdW+g7ywuvaxmdzlmJLHzM96m8NsRF2V1LspTOdq9SSe7E5JPcmYZXTm5vJ5LV6l6ie729hEGWlehqpAN4aywgEVA7VrB5jxWHPJBztH1ImtvBwzsjWsyZW1VM5CoGZj0Cgsx+gllXwxaueo5kdKUYbyf6RhyQenX5T0/ErCpRdtSnqtI8MH5kc2+pM1QJrcslZbr/atf3M2p1TWHLYAA2oqjCIvZVHYTFIiRKxtt5Za8H4qE/NWn82T7rdTUx7/snuPrLp69pwfny5gjsQe4nIS44NxUDFNpwv8Au3P+7P3T+of3SUZYLHSarb9E+i2iS6FSQeRHWRNpcCIiAMxEmSQPMmMRIgREQCs4/wAATWVYxi6tT4LgDLYDEUP5qSeXkT9J8wn2JWIII6qQR8xPn/tnwI0XtcinwLjvVhllR2+Opj2O7OM9iOs6tPPH0svvFanuqT/Q52IidhfCIiAIkEy00nszqrBu8M1p9+/FFfzy+M/TMw5JdkJzjBZk8FZEvk9l1Hx6nTj+rS63/SB++ben4dpKeYV9U46G4CugHz8MEl/kWx6TS74o47PI0QXDz+hr8A4YK0/K7lU5yNKjrkWP3vYHqi9uxYjyM6BeD2alUu35ZwfEa5mGWB6L7vwhe+SO3LGJorVfqnLBXtIwCQPdUdhnkqj05TJ/Ijj4309Z7hrlZvwTdOKdm55Z5nV6p3T3SePg2E9nzsLF0Bbw/Cxu2NvbABO3rzHyzzxPGu4J4dXiKwO3lYCeeSQBtwOYyT19JiHCF/4+n/8Amx+OyebeDOFLoarQoy3hPuZR94qQGx64kd0TkVkG8Jo88IoD6ilD0Nilv2R7x/cDPdlpdmc9XYsfmTkz3wVcG67tVS+D/SWfm1H+In6TEJql2VnkJcqIiIkSsEREAREyafTtYwReZbp2A7kk9gBzzBlLLwi44PxQMFotPktLnt5Vt6eR7fKWboQSCMEciPIzktRxhKcrpveYZBvYc/XwV+yP1jz8sSx9neP+Lt0959/4abGPx+VTk9/Jvoe03Ri0ssutNNxW2bLuIII5dxIdgBliB9ZthXKx4isnZOcYLMmTB+YH1lZqOIMTheQ/eZq7ye5/GXVficLM5FTPyf1Ygi9EREoS5GJEmIAjPJlIDKwKurAMjKezA8iIzEGU8co432q9kUSttTpgVVOd1XNtgJ/SIeu3zB6Tj59lps2sD2+0PNe4/CfKON8KbS6iyk9FOaz9+o80cHvkfvBHadlFjf0s9J43Vu1OE3yv4NGbfDOGPqbPDTAwCzsxwlaDq7nsBNausswVQWLEKoHMlicAD1JnW/k401X5KpBYkNqnX7do6VA90Tp6tkzZbZsXHZ1a3VLTw47fROmarTDbphlujah1Btc/0YPKtflz8zMVtrOdzlnPmxLH8TPETgbb5Z5SyyVj3SeWIiJg1lvqmIq09Y+HwFsI7F2ZtzEdzyA+k1MTNpNSllYqsYVtWSaXYMV2k5apsAkc+YOPMT0x0yfFY9p8qU2qPm9mM/RZqaeSm1Gmtla2l2a82eGMwvp2dfEQD1BYAg+mMyLKUavxaixUMFdXAFlbHoTjkVODgjy5z1w25UtVmO0Ydd2M7NyFQ/0JzInJ6bhYoy4PTKq0W7PhfWuF9URDt/8AvNObV1Yrpqp3I7B7LHNbb0G7aqgN35Ln6iasM2auSla2hERByiIiAJk4jd4FPhD9LeoNnnXQeYT5vyJ9Mecy8NqDXIG5qCXfy2opdh+Cyh1Opa13tfm1jFm+ZPT6dPpNtUcvJ1aeP/Ixgfv5D1PlOm4b7ILt36x2qzgrWm3xMfrkghfl1+Uy8K4aNIotsAOoYZQHn+Tqeh/rCPw+ciywsckkk+cvNLoHct03hfyZt1KqeFyyz1/FByWvPuqF3MSzEAYyWPU+srGYnrzkRL2miFMdsEVtt0rXmTECIE2S6IR7L4xAieEPaCIMCAIiMQBMWp0dVoC3VVXBQwXxFyyg9QrDmPoZliCUZOLyng5i32fTh5bUVFnNhKacsOelBX38t9qwgkKcdMnr0rBO5dVNdwcbk8GxmXGc7VJGPUHBz6ThhDk2+Sdts7Xum8iIiDUJsaTQtbuIKoqY3u5IRc9ByBJJ54ABPKa8tNOc6QgfZ1OX9d1QCH/C4+sjJ4RqusdcHJGP+SVPw36c/tePX+9q8SP5C1B+FRYPOqyq3P0Vif3TxI2iQ3MrI+Qmu0jd0mhtpr1BuVqw9YRQ42s7+IjDCnmcANzmnGImG8nJfd60t2MCIiYNAiIgCInqqpnZUXmzMFUebE4EBHvUXeBp2b7epDV1j7tWcWWH5/AP+byk+zfDwoOrtGQjbaFI5PaPtn0X+Pymrx+tn1ChQQjBKdMccnRD4e9fMF9x+s6DieFYUpySgeGg+XIn5k8/rLfx+mVs8PrtnbbL0K+O/wDJq2WFmLMcknJM8xE9auCn7EREGBAiBIy6JR7L6IieEPaGtrtSUC42jc4Xc3NU90nJ5jrjA5jmRNKv2gU4G0k8lz8CFiwXPvdF59ef1lsR9ZGweQ6Y6Dp5SSaxyjBVt7QKBu2NjoCWQZ5V5xz5/pVx54JHrn0HFRaxQAghAxPY9iMduc2rdMj7dwB2kEdcZ5fj0H4CZNo9PwmW446AiJMgZFbkEEdROZ9oeHLTYrIMJcCyjsrA4ZB8uo9CJ00kKro9bgFXXGDuwGyCD7vMdOomGDg4l/rdEtJ9/TJtzgOLLyjfJt0034fXaCaNyuAT4Ttu3gdfCblkj7p5+WZjcjnjqa3Lb0//AErJY8MP5nVD9WlvwtA/1GV0stBXsousPLxdtNf62GDu3yGAM+ZiXRLUYVUs/BhiImo82JIEiZ9Jfsbdz5qy+6drDIxuU9jCMowkY68vnIEsk4hR9qoucEEswLN6k45n+HaZE4tQGDCgDaQVxtGCG3ZzjOc4+gksL5J7F8lVtPXBx8uUiWOn4vtRK3UMioFI67mD7gxz29Ji12srcYSsV4KkHOTgBgQT36r/AGYwvkw4rGUzTmbU3/kteel9yHYO9FTDBtPk7DIUdhk+U9vYumRbXAaxhnT1N0/rrB9wdh9o+kpDXdexfFlrWuRuCli9hGduemcdvL0k64Z5Z001Y+pnb8Gu0uqSq0Bxbw/TINvMIuEYAgdCM559ekq2YkknqTmW1dFVNQWutU1FlKU3V1Hepxz3Egc368x5nriVBUjkeWPPlPT+KrcINtYz/Bo189zSXsIiJcFcIiIAgREjLolHsvoiJ4Q9oMREQBERAEREAREQD0thGehB+IEZVh5EdxOe4vpBTaDXlVdRYnM5Q5IKg+hU4Pyl/NHjlG6gP3pYA+tbkD9zY/tGQmvc4tbXur3LtFU+rqc77KUdzzZt9iI7feZFOMnvggHymHU6lrCC2OQ2qFAVEX7qqOQExRNZTzunNYkxERBqEREASVBJAHMnkABkk+QEy6bStYSBgBQWdmOERR1Zj2E19XxvZmvSlkXo1vw32+Zz1rXyUc/MmSjFy6N1dTny+jcs0Xh873ro5Z22Em4j0qUFvxAmtZximr9CjWsOj3gCtT5rUCc/8x+kpf8APn6ky/8AZ72fWxTqripqrb9Gpy7sOzfdXP4zohRlpds641xjybHD+CK4bUcQNpa4g1rvAdlIz4rdwOmF5fhL3SWhNKNPUWdqwxBorNaFM/FYCSd3XJHXPSVWp1DWuWbqx+gHYCdT4tGgRRjLsvvdy3mPlLx6SOnUOHKfx7f6NML3bu5Sj8+5zGg1pptW0e8VJOCcZyOn75s8b4kl7qyDaAuDkYJPeaequDuzKoQMchR2mKXHpRc1Y1zjBW+pJRcPYRETcahERAECIEjLolHsvozETwh7QREQBmIiAIiRAJiIzBgSH5pcCAQabeRGQcIWH4EA/STPdWNwz0IKt+yylT+4zD6MSWU0ccIm1q+G20/GpAzhWGCjfJhymrNJ5hxcXhiJs1cNub4arT67Gx+OJkPB7+6Y+b1qf3tBJQk+kzSnqusswVQSWICgdST0E2v5Iu+6P7yr/qmK/UrpkfDo17jYgrcWeCDyd2ZeQbHIAHPMmZUW+CcKZN8rCNfjF5wdNVlq6Tm90BK2WjuSPsrzAz6mU2ZYcO1BISoVNcVcuiozDdkKCHUA7l90eXU+c6WijaM3V6as9QCVssztAyQqAAkgE47yxqpcuILJ3PbFcvCNP2Xu07VNU2lFre8bLWAcHnlUHLKnHke2ZtvqPDTwK08BMc0572yc5ZjzM2dXxWtlWuuoVotm8hG27uuRyHfPWeG4sDk+GpJJOW2tjlgY93sOQ7YH1l7pdGqkpSjlnBfqN/EZcFfPVlrNjcS2BgZOcDymbWasWbcIte0Y93v69P8AvM15aLnlo4HxwmIiJkiIiIAiIgCBECRl0Sj2XxiDE8Ie0GYzEQBERAEiTEAYiIgCIzIgHtMEFGGUcbXHmPP5jqDOR4nxZ6LLKKPzIrdkZwc3WlSRuZ8e6OXJVx9Z1k5v2x0ag1agcjaWSz9ZkC4f5kHB+XrEUs8nNqIcbvcoL9S7/G7v+27N/Eyy43wmirTaC1AwfUUbrB1ryMZYZ6HJ5jpylTOz4TpKtZw6uh3y1Vj7WXO7TliSgYH4lPPPp6ib9rbSRyLGHkp+H8R0JFaXaOrI2DxFtdAx5Avb6dz1+UvtVwjhoCW1170Jypqtsat2GQ1RyeQz5YPKUPHfZh9PaldXiX7qFtYhMkHdsYYHbOMfOW2loso0NdNuVY3WWBG25rXljpz58zz585v0lUbLlFrKfZG6coQb+CU1S1Ka9OgpViS2CWdvQseePITWJ84ierrqhUsQWCjnZKbzJiIibDWIiIAiIgCIiAIiIAgRAkZdEo9l9BiRPCHtCcxEQCJMSIBMREAREQYEREGQJR+2NBarT2DpW9iMO4LhWVv8DD8JeTHqtIl1bVWbtpZG9wgNlWzjn2IyPrHTIWR3RaPnhM6bQ8O1Gl/IjWzVW62ywOjgFPBQqQXXyxuJ74PaZ29i6msUrYVqJ99Gz4gHkjAYPlk4ljxLioLEIoUqnghzlnFY+wCTyz3x17zt09E9TLEOl2VtklQsz79jxruJsrslLsqAnGOXXr64zmVzMTzJJ+ciJ6yuuMFhIop2Sm8sRETYaxERAEREAREQBERAEREAQIgSMuiUey+iInh3E9nkRERtAiREbRkmIiYwBiIiZwAJMiI2mRERG0wSOso7/jb9pv4xEvfE8KRTeTWXE8RES8yU+xCIiMjYhERMZGwRERkbBERGRsQiIjI2IRERkbBERIykTjB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hAPDw8PEBQPEBQPDw8QDxQQEBAPDxAQFRAVFBUQFBUXGyYfGBkjGhQVHy8gIycpLC0sFh4xNTEqNSYrLCkBCQoKDgwOGg8PGiwkHyQsLCksLC8tLSksLiwsLCwsLCwsLCkpKSw1LCkpLCwsLSwsLCwsLCwsLCwsKSksLCwpLP/AABEIAMgA/AMBIgACEQEDEQH/xAAbAAEAAgMBAQAAAAAAAAAAAAAAAQUDBAYCB//EAEcQAAICAQIEAwUDBwkGBwEAAAECAAMRBBIFITFBE1FhBiIycYFCUpEUIzNicqGxFVRjc5KTosHCF0NTgtLwFkRkg6Oy0Qf/xAAaAQEAAgMBAAAAAAAAAAAAAAAAAgUBAwQG/8QALhEAAgIBBAEDAgUEAwAAAAAAAAECAxEEEiExBRNBUSKhFTJxkbEUgcHxQlJh/9oADAMBAAIRAxEAPwC+iIlSbBEw6zXU0ANfYleRkLzawjGeSrk/jiUOs9u6h7unqe1iRzt9xfoqHJP1m2uiyz8qOirS22/lR0qIScAEnyAyZg1uvp0/6e1KiF3bCd1xHbFY58/XE4fiftlqb6zVhKQf0ngq6M2D8LEkkDpyEo7bWYlmLMTjJYlmOBgZJ9J3VePk/wA7x+hZU+Kb5sf7H0L/AMZaHLDdfgEAN4QKvyByBuBHPI5+U2NH7R6O6xKktfdYwVQaLOpPfGcD1nzIy2qH5LS1rZF16MmnU8mSlhts1J7jIyi+eWPabLtHVCOcvJ0T8bSus5OzX2s0B/8AMD606gf6JlT2i0R6amn6i1f4pPlcmcn9Ovkm/E0/LPq68Z0h6anTfWzb/ECe14npj01GlP8A79f+ZnyWRMf06+SP4RX/ANmfYF1NZ+G2hvlfUf8AVMqDdyUq3oroxPyAM+NYm/wHUVVarT23A+HXajttGSNpyGx3wcHHpMPT4XZrl4iKTak/2PqkZlAnt1p31KUqp8Jzta+zKsGPwsqdkzjOeeCemJ0DqQSDyIODOZpx7Ka2iyrG9YyQYiMyJpEZiIBIkGRJgCIgwBmIiAIiIMESZEkwBECJKPYE1OJ8Wp0qB7m5sCa60INj9ef6q5GNxm4jAHc3NUDO2BklVBYgDvyE+WcT4pZqbDbaxYkYXIA2pkkIABgAZnVpdP60uekWOh0nryzLpHQ6r20rt3F6T755rvyu3Zs+LlnI68u8rv5Y06Gk1U7WqbJYn3rB4bLzweWSQcDy685TVoWIVQWLEKoAyWYnAAHmTLXUaz8hJpo2m5eV9+AzK/emknkoXoW6k56AS3scKkkv2L70IQ+mK+5aVcTrdy1untHijFjGsuCPEWzaOWdo24HXOQWzjni4rotP7llqnSVjeFVU26jU8xhkrY+6vInc2AM45yiHHdX/ADjVc/8A1F3/AFTTttZ2LMWZm+JmJZj8yeZnM7ZvrgzHTNPOcFsfaAV8tNRRSB8Luo1F+fvb3yAfkolXqdS9rs9jM7McszEkkzHE1Y9zqjXGPQiImSYiIgCIiAJ9Q9mtc9+ioss5spekt1LrXtCsfXBAP7M+XzpeC+2v5Lp0o8BLAjO242MhJY56AfKaLoOS4K/yFErq0oLLyd7E4/8A2jn+bV/31hkf7Rz/ADar+9tnL6M/gpPw3UfH3R2MTjv9pD/zen+3b/8As8H/APo9v/A0/wCNx/1TPoz+B+Gaj4+52kTkuH+2Os1LlaqNIdvN2YXiupfvWP4mFH/YzLd/alAUXw0sA5Wugsr3HualZjgDtuzn0muUXHs5rtNKjieMltIkjBCuhDI4yjDoR/kR3HaJE5xERANTX8QFPhlgSrMwdsgCtQhO9v1emfLOegM1xx1CittsJdCygAe8VXLgEn7PQ5x6ZmrbxwKm9/CsPQ180NLENurd/eGcDGCBk/PljbiiKTtpqUlGKEkbmA8RFKrt97HhncAeQdeueW1R4MZLbR68WFhtZSPPGCM46j1E28yjPGFqBIrRQAVUl9gJBryD7p2j86MdeYPSW+nu3oj4xvVWweoyM4kJLAMsRIMR7MkqxBBHUdJy/HvYsPuu0m1TtZ3oOcEgEnwTz/sH6HtOogMQcjkR09JOq6VUsxN9GonQ8xPnLn8hrPbVWjaMEFtJSRzJx8Nrg481XPQmUWJ3/tB7GflN3j0NXUbGzqFfIXd3tTAOc918/nOZ437K36RRY2yystt31EkA9g4IBXP4cus7VerHlvlnptNqap4+r6mU8RE2HeIiIAiX9T6Gxaq3/NFak32IvvNYVG5en3h8Rz1OJ5s02gCIBY5OXORyYjYCAwKYHvKQBz+LOYNHrezT/Yool3+R6AEZutIz9kc9uM5OU5HIxjn2Oe0p71UO4U5UMwU5zlc8jnAzy9BBOM1L2Z4iIg2CIiAIidPwzhaaetbbkWy60B6q7F3JTWeljoeTO3UKeQHM85Cc1BZZz6jUQohukc7pNK9ziupWsY9FRSzfPl0HrOk0nDK9KuLFpvvb4w4W6nTr9wD4Xsz1PMDGB3mzbxS5l2FyFPVUC1IfmEABmricU7nLgoNT5Kdq2wWF9zY1HELbFCs52joigJUPLCKAo/Ca8RNJVt5LPg3GDQSj5apz76jqp/4ievp3E6ggYBBDKwyjDmGXzE5PQaFSvjXZ8MHCqDhrmH2VPZR3b6dZaaHjxDbLQPCOAFRQBR5FB5eY79esg5YZzWamFclFlvE9OmPIggEEHKsD0YHuJ5kzoJzGZEYgAmIiAREnESUezDEGIkQRNTjOgOo0uopBClkDqSMjdWwswfmFIz6zckq5BBHIg5HzhPHJshNwkpL2PjYMmXftjw5KNY4rAVbES5VHRN4yyj03A49MSklpF7lk9rXNWQUl7iIiSNgiIgCIiAIiIAiJccM9nS6rdexopYZU4zdcP6JD1H65wvPv0kZSUVlmuy2FUd03hHv2d4YpzqrlDVVNhFPS+/qK/wBgdW+g7ywuvaxmdzlmJLHzM96m8NsRF2V1LspTOdq9SSe7E5JPcmYZXTm5vJ5LV6l6ie729hEGWlehqpAN4aywgEVA7VrB5jxWHPJBztH1ImtvBwzsjWsyZW1VM5CoGZj0Cgsx+gllXwxaueo5kdKUYbyf6RhyQenX5T0/ErCpRdtSnqtI8MH5kc2+pM1QJrcslZbr/atf3M2p1TWHLYAA2oqjCIvZVHYTFIiRKxtt5Za8H4qE/NWn82T7rdTUx7/snuPrLp69pwfny5gjsQe4nIS44NxUDFNpwv8Au3P+7P3T+of3SUZYLHSarb9E+i2iS6FSQeRHWRNpcCIiAMxEmSQPMmMRIgREQCs4/wAATWVYxi6tT4LgDLYDEUP5qSeXkT9J8wn2JWIII6qQR8xPn/tnwI0XtcinwLjvVhllR2+Opj2O7OM9iOs6tPPH0svvFanuqT/Q52IidhfCIiAIkEy00nszqrBu8M1p9+/FFfzy+M/TMw5JdkJzjBZk8FZEvk9l1Hx6nTj+rS63/SB++ben4dpKeYV9U46G4CugHz8MEl/kWx6TS74o47PI0QXDz+hr8A4YK0/K7lU5yNKjrkWP3vYHqi9uxYjyM6BeD2alUu35ZwfEa5mGWB6L7vwhe+SO3LGJorVfqnLBXtIwCQPdUdhnkqj05TJ/Ijj4309Z7hrlZvwTdOKdm55Z5nV6p3T3SePg2E9nzsLF0Bbw/Cxu2NvbABO3rzHyzzxPGu4J4dXiKwO3lYCeeSQBtwOYyT19JiHCF/4+n/8Amx+OyebeDOFLoarQoy3hPuZR94qQGx64kd0TkVkG8Jo88IoD6ilD0Nilv2R7x/cDPdlpdmc9XYsfmTkz3wVcG67tVS+D/SWfm1H+In6TEJql2VnkJcqIiIkSsEREAREyafTtYwReZbp2A7kk9gBzzBlLLwi44PxQMFotPktLnt5Vt6eR7fKWboQSCMEciPIzktRxhKcrpveYZBvYc/XwV+yP1jz8sSx9neP+Lt0959/4abGPx+VTk9/Jvoe03Ri0ssutNNxW2bLuIII5dxIdgBliB9ZthXKx4isnZOcYLMmTB+YH1lZqOIMTheQ/eZq7ye5/GXVficLM5FTPyf1Ygi9EREoS5GJEmIAjPJlIDKwKurAMjKezA8iIzEGU8co432q9kUSttTpgVVOd1XNtgJ/SIeu3zB6Tj59lps2sD2+0PNe4/CfKON8KbS6iyk9FOaz9+o80cHvkfvBHadlFjf0s9J43Vu1OE3yv4NGbfDOGPqbPDTAwCzsxwlaDq7nsBNausswVQWLEKoHMlicAD1JnW/k401X5KpBYkNqnX7do6VA90Tp6tkzZbZsXHZ1a3VLTw47fROmarTDbphlujah1Btc/0YPKtflz8zMVtrOdzlnPmxLH8TPETgbb5Z5SyyVj3SeWIiJg1lvqmIq09Y+HwFsI7F2ZtzEdzyA+k1MTNpNSllYqsYVtWSaXYMV2k5apsAkc+YOPMT0x0yfFY9p8qU2qPm9mM/RZqaeSm1Gmtla2l2a82eGMwvp2dfEQD1BYAg+mMyLKUavxaixUMFdXAFlbHoTjkVODgjy5z1w25UtVmO0Ydd2M7NyFQ/0JzInJ6bhYoy4PTKq0W7PhfWuF9URDt/8AvNObV1Yrpqp3I7B7LHNbb0G7aqgN35Ln6iasM2auSla2hERByiIiAJk4jd4FPhD9LeoNnnXQeYT5vyJ9Mecy8NqDXIG5qCXfy2opdh+Cyh1Opa13tfm1jFm+ZPT6dPpNtUcvJ1aeP/Ixgfv5D1PlOm4b7ILt36x2qzgrWm3xMfrkghfl1+Uy8K4aNIotsAOoYZQHn+Tqeh/rCPw+ciywsckkk+cvNLoHct03hfyZt1KqeFyyz1/FByWvPuqF3MSzEAYyWPU+srGYnrzkRL2miFMdsEVtt0rXmTECIE2S6IR7L4xAieEPaCIMCAIiMQBMWp0dVoC3VVXBQwXxFyyg9QrDmPoZliCUZOLyng5i32fTh5bUVFnNhKacsOelBX38t9qwgkKcdMnr0rBO5dVNdwcbk8GxmXGc7VJGPUHBz6ThhDk2+Sdts7Xum8iIiDUJsaTQtbuIKoqY3u5IRc9ByBJJ54ABPKa8tNOc6QgfZ1OX9d1QCH/C4+sjJ4RqusdcHJGP+SVPw36c/tePX+9q8SP5C1B+FRYPOqyq3P0Vif3TxI2iQ3MrI+Qmu0jd0mhtpr1BuVqw9YRQ42s7+IjDCnmcANzmnGImG8nJfd60t2MCIiYNAiIgCInqqpnZUXmzMFUebE4EBHvUXeBp2b7epDV1j7tWcWWH5/AP+byk+zfDwoOrtGQjbaFI5PaPtn0X+Pymrx+tn1ChQQjBKdMccnRD4e9fMF9x+s6DieFYUpySgeGg+XIn5k8/rLfx+mVs8PrtnbbL0K+O/wDJq2WFmLMcknJM8xE9auCn7EREGBAiBIy6JR7L6IieEPaGtrtSUC42jc4Xc3NU90nJ5jrjA5jmRNKv2gU4G0k8lz8CFiwXPvdF59ef1lsR9ZGweQ6Y6Dp5SSaxyjBVt7QKBu2NjoCWQZ5V5xz5/pVx54JHrn0HFRaxQAghAxPY9iMduc2rdMj7dwB2kEdcZ5fj0H4CZNo9PwmW446AiJMgZFbkEEdROZ9oeHLTYrIMJcCyjsrA4ZB8uo9CJ00kKro9bgFXXGDuwGyCD7vMdOomGDg4l/rdEtJ9/TJtzgOLLyjfJt0034fXaCaNyuAT4Ttu3gdfCblkj7p5+WZjcjnjqa3Lb0//AErJY8MP5nVD9WlvwtA/1GV0stBXsousPLxdtNf62GDu3yGAM+ZiXRLUYVUs/BhiImo82JIEiZ9Jfsbdz5qy+6drDIxuU9jCMowkY68vnIEsk4hR9qoucEEswLN6k45n+HaZE4tQGDCgDaQVxtGCG3ZzjOc4+gksL5J7F8lVtPXBx8uUiWOn4vtRK3UMioFI67mD7gxz29Ji12srcYSsV4KkHOTgBgQT36r/AGYwvkw4rGUzTmbU3/kteel9yHYO9FTDBtPk7DIUdhk+U9vYumRbXAaxhnT1N0/rrB9wdh9o+kpDXdexfFlrWuRuCli9hGduemcdvL0k64Z5Z001Y+pnb8Gu0uqSq0Bxbw/TINvMIuEYAgdCM559ekq2YkknqTmW1dFVNQWutU1FlKU3V1Hepxz3Egc368x5nriVBUjkeWPPlPT+KrcINtYz/Bo189zSXsIiJcFcIiIAgREjLolHsvoiJ4Q9oMREQBERAEREAREQD0thGehB+IEZVh5EdxOe4vpBTaDXlVdRYnM5Q5IKg+hU4Pyl/NHjlG6gP3pYA+tbkD9zY/tGQmvc4tbXur3LtFU+rqc77KUdzzZt9iI7feZFOMnvggHymHU6lrCC2OQ2qFAVEX7qqOQExRNZTzunNYkxERBqEREASVBJAHMnkABkk+QEy6bStYSBgBQWdmOERR1Zj2E19XxvZmvSlkXo1vw32+Zz1rXyUc/MmSjFy6N1dTny+jcs0Xh873ro5Z22Em4j0qUFvxAmtZximr9CjWsOj3gCtT5rUCc/8x+kpf8APn6ky/8AZ72fWxTqripqrb9Gpy7sOzfdXP4zohRlpds641xjybHD+CK4bUcQNpa4g1rvAdlIz4rdwOmF5fhL3SWhNKNPUWdqwxBorNaFM/FYCSd3XJHXPSVWp1DWuWbqx+gHYCdT4tGgRRjLsvvdy3mPlLx6SOnUOHKfx7f6NML3bu5Sj8+5zGg1pptW0e8VJOCcZyOn75s8b4kl7qyDaAuDkYJPeaequDuzKoQMchR2mKXHpRc1Y1zjBW+pJRcPYRETcahERAECIEjLolHsvozETwh7QREQBmIiAIiRAJiIzBgSH5pcCAQabeRGQcIWH4EA/STPdWNwz0IKt+yylT+4zD6MSWU0ccIm1q+G20/GpAzhWGCjfJhymrNJ5hxcXhiJs1cNub4arT67Gx+OJkPB7+6Y+b1qf3tBJQk+kzSnqusswVQSWICgdST0E2v5Iu+6P7yr/qmK/UrpkfDo17jYgrcWeCDyd2ZeQbHIAHPMmZUW+CcKZN8rCNfjF5wdNVlq6Tm90BK2WjuSPsrzAz6mU2ZYcO1BISoVNcVcuiozDdkKCHUA7l90eXU+c6WijaM3V6as9QCVssztAyQqAAkgE47yxqpcuILJ3PbFcvCNP2Xu07VNU2lFre8bLWAcHnlUHLKnHke2ZtvqPDTwK08BMc0572yc5ZjzM2dXxWtlWuuoVotm8hG27uuRyHfPWeG4sDk+GpJJOW2tjlgY93sOQ7YH1l7pdGqkpSjlnBfqN/EZcFfPVlrNjcS2BgZOcDymbWasWbcIte0Y93v69P8AvM15aLnlo4HxwmIiJkiIiIAiIgCBECRl0Sj2XxiDE8Ie0GYzEQBERAEiTEAYiIgCIzIgHtMEFGGUcbXHmPP5jqDOR4nxZ6LLKKPzIrdkZwc3WlSRuZ8e6OXJVx9Z1k5v2x0ag1agcjaWSz9ZkC4f5kHB+XrEUs8nNqIcbvcoL9S7/G7v+27N/Eyy43wmirTaC1AwfUUbrB1ryMZYZ6HJ5jpylTOz4TpKtZw6uh3y1Vj7WXO7TliSgYH4lPPPp6ib9rbSRyLGHkp+H8R0JFaXaOrI2DxFtdAx5Avb6dz1+UvtVwjhoCW1170Jypqtsat2GQ1RyeQz5YPKUPHfZh9PaldXiX7qFtYhMkHdsYYHbOMfOW2loso0NdNuVY3WWBG25rXljpz58zz585v0lUbLlFrKfZG6coQb+CU1S1Ka9OgpViS2CWdvQseePITWJ84ierrqhUsQWCjnZKbzJiIibDWIiIAiIgCIiAIiIAgRAkZdEo9l9BiRPCHtCcxEQCJMSIBMREAREQYEREGQJR+2NBarT2DpW9iMO4LhWVv8DD8JeTHqtIl1bVWbtpZG9wgNlWzjn2IyPrHTIWR3RaPnhM6bQ8O1Gl/IjWzVW62ywOjgFPBQqQXXyxuJ74PaZ29i6msUrYVqJ99Gz4gHkjAYPlk4ljxLioLEIoUqnghzlnFY+wCTyz3x17zt09E9TLEOl2VtklQsz79jxruJsrslLsqAnGOXXr64zmVzMTzJJ+ciJ6yuuMFhIop2Sm8sRETYaxERAEREAREQBERAEREAQIgSMuiUey+iInh3E9nkRERtAiREbRkmIiYwBiIiZwAJMiI2mRERG0wSOso7/jb9pv4xEvfE8KRTeTWXE8RES8yU+xCIiMjYhERMZGwRERkbBERGRsQiIjI2IRERkbBERIykTjB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4114800" y="2590800"/>
            <a:ext cx="1295400" cy="369332"/>
          </a:xfrm>
          <a:prstGeom prst="rect">
            <a:avLst/>
          </a:prstGeom>
          <a:noFill/>
        </p:spPr>
        <p:txBody>
          <a:bodyPr wrap="square" rtlCol="0">
            <a:spAutoFit/>
          </a:bodyPr>
          <a:lstStyle/>
          <a:p>
            <a:r>
              <a:rPr lang="en-US" b="1" dirty="0" smtClean="0"/>
              <a:t>Columbia *</a:t>
            </a:r>
            <a:endParaRPr lang="en-US" b="1" dirty="0"/>
          </a:p>
        </p:txBody>
      </p:sp>
      <p:sp>
        <p:nvSpPr>
          <p:cNvPr id="10" name="TextBox 9"/>
          <p:cNvSpPr txBox="1"/>
          <p:nvPr/>
        </p:nvSpPr>
        <p:spPr>
          <a:xfrm>
            <a:off x="4648200" y="2057400"/>
            <a:ext cx="1066800" cy="646331"/>
          </a:xfrm>
          <a:prstGeom prst="rect">
            <a:avLst/>
          </a:prstGeom>
          <a:noFill/>
        </p:spPr>
        <p:txBody>
          <a:bodyPr wrap="square" rtlCol="0">
            <a:spAutoFit/>
          </a:bodyPr>
          <a:lstStyle/>
          <a:p>
            <a:r>
              <a:rPr lang="en-US" b="1" dirty="0" smtClean="0"/>
              <a:t>Camden</a:t>
            </a:r>
          </a:p>
          <a:p>
            <a:pPr algn="r"/>
            <a:r>
              <a:rPr lang="en-US" b="1" dirty="0" smtClean="0"/>
              <a:t>  * </a:t>
            </a:r>
            <a:endParaRPr lang="en-US" b="1" dirty="0"/>
          </a:p>
        </p:txBody>
      </p:sp>
      <p:sp>
        <p:nvSpPr>
          <p:cNvPr id="11" name="TextBox 10"/>
          <p:cNvSpPr txBox="1"/>
          <p:nvPr/>
        </p:nvSpPr>
        <p:spPr>
          <a:xfrm>
            <a:off x="5562600" y="1905000"/>
            <a:ext cx="1066800" cy="369332"/>
          </a:xfrm>
          <a:prstGeom prst="rect">
            <a:avLst/>
          </a:prstGeom>
          <a:noFill/>
        </p:spPr>
        <p:txBody>
          <a:bodyPr wrap="square" rtlCol="0">
            <a:spAutoFit/>
          </a:bodyPr>
          <a:lstStyle/>
          <a:p>
            <a:r>
              <a:rPr lang="en-US" b="1" dirty="0" smtClean="0"/>
              <a:t>Cheraw *</a:t>
            </a:r>
            <a:endParaRPr lang="en-US" b="1" dirty="0"/>
          </a:p>
        </p:txBody>
      </p:sp>
      <p:sp>
        <p:nvSpPr>
          <p:cNvPr id="13" name="TextBox 12"/>
          <p:cNvSpPr txBox="1"/>
          <p:nvPr/>
        </p:nvSpPr>
        <p:spPr>
          <a:xfrm>
            <a:off x="3276600" y="2590800"/>
            <a:ext cx="1219200" cy="923330"/>
          </a:xfrm>
          <a:prstGeom prst="rect">
            <a:avLst/>
          </a:prstGeom>
          <a:noFill/>
        </p:spPr>
        <p:txBody>
          <a:bodyPr wrap="square" rtlCol="0">
            <a:spAutoFit/>
          </a:bodyPr>
          <a:lstStyle/>
          <a:p>
            <a:r>
              <a:rPr lang="en-US" b="1" dirty="0" smtClean="0"/>
              <a:t>North</a:t>
            </a:r>
          </a:p>
          <a:p>
            <a:r>
              <a:rPr lang="en-US" b="1" dirty="0" smtClean="0"/>
              <a:t>Augusta</a:t>
            </a:r>
          </a:p>
          <a:p>
            <a:pPr algn="r"/>
            <a:r>
              <a:rPr lang="en-US" b="1" dirty="0" smtClean="0"/>
              <a:t>    *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inkTgt spid="_x0000_s2050"/>
                                        </p:tgtEl>
                                        <p:attrNameLst>
                                          <p:attrName>style.visibility</p:attrName>
                                        </p:attrNameLst>
                                      </p:cBhvr>
                                      <p:to>
                                        <p:strVal val="visible"/>
                                      </p:to>
                                    </p:set>
                                    <p:animEffect transition="in" filter="fade">
                                      <p:cBhvr>
                                        <p:cTn id="7" dur="2000"/>
                                        <p:tgtEl>
                                          <p:inkTgt spid="_x0000_s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6"/>
          </a:solidFill>
        </p:spPr>
        <p:txBody>
          <a:bodyPr/>
          <a:lstStyle/>
          <a:p>
            <a:r>
              <a:rPr lang="en-US" b="1" dirty="0" smtClean="0"/>
              <a:t>Regions of South Carolina</a:t>
            </a:r>
            <a:endParaRPr lang="en-US" b="1" dirty="0"/>
          </a:p>
        </p:txBody>
      </p:sp>
      <p:pic>
        <p:nvPicPr>
          <p:cNvPr id="5" name="Content Placeholder 4" descr="Physiographic regions of South Carolina"/>
          <p:cNvPicPr>
            <a:picLocks noGrp="1"/>
          </p:cNvPicPr>
          <p:nvPr>
            <p:ph idx="1"/>
          </p:nvPr>
        </p:nvPicPr>
        <p:blipFill>
          <a:blip r:embed="rId3" cstate="print"/>
          <a:srcRect/>
          <a:stretch>
            <a:fillRect/>
          </a:stretch>
        </p:blipFill>
        <p:spPr bwMode="auto">
          <a:xfrm>
            <a:off x="1828800" y="1600200"/>
            <a:ext cx="5422440" cy="4525963"/>
          </a:xfrm>
          <a:prstGeom prst="rect">
            <a:avLst/>
          </a:prstGeom>
          <a:solidFill>
            <a:srgbClr val="92D050"/>
          </a:solidFill>
          <a:ln w="9525">
            <a:noFill/>
            <a:miter lim="800000"/>
            <a:headEnd/>
            <a:tailEnd/>
          </a:ln>
        </p:spPr>
      </p:pic>
      <p:sp>
        <p:nvSpPr>
          <p:cNvPr id="6" name="TextBox 5"/>
          <p:cNvSpPr txBox="1"/>
          <p:nvPr/>
        </p:nvSpPr>
        <p:spPr>
          <a:xfrm>
            <a:off x="3733800" y="3048000"/>
            <a:ext cx="914400" cy="369332"/>
          </a:xfrm>
          <a:prstGeom prst="rect">
            <a:avLst/>
          </a:prstGeom>
          <a:noFill/>
        </p:spPr>
        <p:txBody>
          <a:bodyPr wrap="square" rtlCol="0">
            <a:spAutoFit/>
          </a:bodyPr>
          <a:lstStyle/>
          <a:p>
            <a:r>
              <a:rPr lang="en-US" dirty="0" err="1" smtClean="0">
                <a:solidFill>
                  <a:schemeClr val="bg1"/>
                </a:solidFill>
              </a:rPr>
              <a:t>Fa</a:t>
            </a:r>
            <a:r>
              <a:rPr lang="en-US" b="1" dirty="0" err="1" smtClean="0">
                <a:solidFill>
                  <a:schemeClr val="bg1"/>
                </a:solidFill>
              </a:rPr>
              <a:t>llLine</a:t>
            </a:r>
            <a:endParaRPr lang="en-US" b="1" dirty="0">
              <a:solidFill>
                <a:schemeClr val="bg1"/>
              </a:solidFill>
            </a:endParaRPr>
          </a:p>
        </p:txBody>
      </p:sp>
      <p:sp>
        <p:nvSpPr>
          <p:cNvPr id="7" name="Notched Right Arrow 6"/>
          <p:cNvSpPr/>
          <p:nvPr/>
        </p:nvSpPr>
        <p:spPr>
          <a:xfrm>
            <a:off x="3962400" y="3352800"/>
            <a:ext cx="609600" cy="228600"/>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57600" y="4191000"/>
            <a:ext cx="1143000" cy="369332"/>
          </a:xfrm>
          <a:prstGeom prst="rect">
            <a:avLst/>
          </a:prstGeom>
          <a:noFill/>
        </p:spPr>
        <p:txBody>
          <a:bodyPr wrap="square" rtlCol="0">
            <a:spAutoFit/>
          </a:bodyPr>
          <a:lstStyle/>
          <a:p>
            <a:r>
              <a:rPr lang="en-US" b="1" dirty="0" smtClean="0"/>
              <a:t>Sand Hills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6"/>
          </a:solidFill>
        </p:spPr>
        <p:txBody>
          <a:bodyPr/>
          <a:lstStyle/>
          <a:p>
            <a:r>
              <a:rPr lang="en-US" b="1" dirty="0" smtClean="0"/>
              <a:t>SC Fall Line River Cities</a:t>
            </a:r>
            <a:endParaRPr lang="en-US" b="1" dirty="0"/>
          </a:p>
        </p:txBody>
      </p:sp>
      <p:pic>
        <p:nvPicPr>
          <p:cNvPr id="5" name="Content Placeholder 4" descr="Physiographic regions of South Carolina"/>
          <p:cNvPicPr>
            <a:picLocks noGrp="1"/>
          </p:cNvPicPr>
          <p:nvPr>
            <p:ph idx="1"/>
          </p:nvPr>
        </p:nvPicPr>
        <p:blipFill>
          <a:blip r:embed="rId3" cstate="print"/>
          <a:srcRect/>
          <a:stretch>
            <a:fillRect/>
          </a:stretch>
        </p:blipFill>
        <p:spPr bwMode="auto">
          <a:xfrm>
            <a:off x="1676400" y="1447800"/>
            <a:ext cx="5422440" cy="4525963"/>
          </a:xfrm>
          <a:prstGeom prst="rect">
            <a:avLst/>
          </a:prstGeom>
          <a:solidFill>
            <a:srgbClr val="92D050"/>
          </a:solidFill>
          <a:ln w="9525">
            <a:noFill/>
            <a:miter lim="800000"/>
            <a:headEnd/>
            <a:tailEnd/>
          </a:ln>
        </p:spPr>
      </p:pic>
      <p:sp>
        <p:nvSpPr>
          <p:cNvPr id="6" name="TextBox 5"/>
          <p:cNvSpPr txBox="1"/>
          <p:nvPr/>
        </p:nvSpPr>
        <p:spPr>
          <a:xfrm>
            <a:off x="3733800" y="3048000"/>
            <a:ext cx="914400" cy="369332"/>
          </a:xfrm>
          <a:prstGeom prst="rect">
            <a:avLst/>
          </a:prstGeom>
          <a:noFill/>
        </p:spPr>
        <p:txBody>
          <a:bodyPr wrap="square" rtlCol="0">
            <a:spAutoFit/>
          </a:bodyPr>
          <a:lstStyle/>
          <a:p>
            <a:r>
              <a:rPr lang="en-US" dirty="0" err="1" smtClean="0">
                <a:solidFill>
                  <a:schemeClr val="bg1"/>
                </a:solidFill>
              </a:rPr>
              <a:t>Fa</a:t>
            </a:r>
            <a:r>
              <a:rPr lang="en-US" b="1" dirty="0" err="1" smtClean="0">
                <a:solidFill>
                  <a:schemeClr val="bg1"/>
                </a:solidFill>
              </a:rPr>
              <a:t>llLine</a:t>
            </a:r>
            <a:endParaRPr lang="en-US" b="1" dirty="0">
              <a:solidFill>
                <a:schemeClr val="bg1"/>
              </a:solidFill>
            </a:endParaRPr>
          </a:p>
        </p:txBody>
      </p:sp>
      <p:sp>
        <p:nvSpPr>
          <p:cNvPr id="7" name="Notched Right Arrow 6"/>
          <p:cNvSpPr/>
          <p:nvPr/>
        </p:nvSpPr>
        <p:spPr>
          <a:xfrm>
            <a:off x="3962400" y="3352800"/>
            <a:ext cx="609600" cy="228600"/>
          </a:xfrm>
          <a:prstGeom prst="notch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43400" y="2590800"/>
            <a:ext cx="1066800" cy="369332"/>
          </a:xfrm>
          <a:prstGeom prst="rect">
            <a:avLst/>
          </a:prstGeom>
          <a:noFill/>
          <a:ln>
            <a:noFill/>
          </a:ln>
        </p:spPr>
        <p:txBody>
          <a:bodyPr wrap="square" rtlCol="0">
            <a:spAutoFit/>
          </a:bodyPr>
          <a:lstStyle/>
          <a:p>
            <a:r>
              <a:rPr lang="en-US" b="1" dirty="0" smtClean="0"/>
              <a:t>Cheraw </a:t>
            </a:r>
            <a:endParaRPr lang="en-US" dirty="0"/>
          </a:p>
        </p:txBody>
      </p:sp>
      <p:sp>
        <p:nvSpPr>
          <p:cNvPr id="9" name="TextBox 8"/>
          <p:cNvSpPr txBox="1"/>
          <p:nvPr/>
        </p:nvSpPr>
        <p:spPr>
          <a:xfrm>
            <a:off x="3810000" y="2819401"/>
            <a:ext cx="1219200" cy="646331"/>
          </a:xfrm>
          <a:prstGeom prst="rect">
            <a:avLst/>
          </a:prstGeom>
          <a:noFill/>
        </p:spPr>
        <p:txBody>
          <a:bodyPr wrap="square" rtlCol="0">
            <a:spAutoFit/>
          </a:bodyPr>
          <a:lstStyle/>
          <a:p>
            <a:r>
              <a:rPr lang="en-US" dirty="0" smtClean="0"/>
              <a:t>    </a:t>
            </a:r>
            <a:r>
              <a:rPr lang="en-US" b="1" dirty="0" smtClean="0"/>
              <a:t>Camden</a:t>
            </a:r>
          </a:p>
          <a:p>
            <a:pPr algn="r"/>
            <a:r>
              <a:rPr lang="en-US" dirty="0" smtClean="0"/>
              <a:t>   </a:t>
            </a:r>
            <a:endParaRPr lang="en-US" dirty="0"/>
          </a:p>
        </p:txBody>
      </p:sp>
      <p:sp>
        <p:nvSpPr>
          <p:cNvPr id="10" name="TextBox 9"/>
          <p:cNvSpPr txBox="1"/>
          <p:nvPr/>
        </p:nvSpPr>
        <p:spPr>
          <a:xfrm>
            <a:off x="3200400" y="3429000"/>
            <a:ext cx="1295400" cy="369332"/>
          </a:xfrm>
          <a:prstGeom prst="rect">
            <a:avLst/>
          </a:prstGeom>
          <a:noFill/>
        </p:spPr>
        <p:txBody>
          <a:bodyPr wrap="square" rtlCol="0">
            <a:spAutoFit/>
          </a:bodyPr>
          <a:lstStyle/>
          <a:p>
            <a:r>
              <a:rPr lang="en-US" b="1" dirty="0" smtClean="0"/>
              <a:t>Columbia</a:t>
            </a:r>
            <a:r>
              <a:rPr lang="en-US" dirty="0" smtClean="0"/>
              <a:t> </a:t>
            </a:r>
            <a:endParaRPr lang="en-US" dirty="0"/>
          </a:p>
        </p:txBody>
      </p:sp>
      <p:sp>
        <p:nvSpPr>
          <p:cNvPr id="11" name="TextBox 10"/>
          <p:cNvSpPr txBox="1"/>
          <p:nvPr/>
        </p:nvSpPr>
        <p:spPr>
          <a:xfrm>
            <a:off x="2590800" y="3657600"/>
            <a:ext cx="1371600" cy="923330"/>
          </a:xfrm>
          <a:prstGeom prst="rect">
            <a:avLst/>
          </a:prstGeom>
          <a:noFill/>
        </p:spPr>
        <p:txBody>
          <a:bodyPr wrap="square" rtlCol="0">
            <a:spAutoFit/>
          </a:bodyPr>
          <a:lstStyle/>
          <a:p>
            <a:r>
              <a:rPr lang="en-US" b="1" dirty="0" smtClean="0"/>
              <a:t>North</a:t>
            </a:r>
          </a:p>
          <a:p>
            <a:r>
              <a:rPr lang="en-US" b="1" dirty="0" smtClean="0"/>
              <a:t>Augusta </a:t>
            </a:r>
          </a:p>
          <a:p>
            <a:pPr algn="r"/>
            <a:r>
              <a:rPr lang="en-US" b="1" dirty="0" smtClean="0"/>
              <a:t>   </a:t>
            </a:r>
            <a:endParaRPr lang="en-US" b="1" dirty="0"/>
          </a:p>
        </p:txBody>
      </p:sp>
      <p:sp>
        <p:nvSpPr>
          <p:cNvPr id="13" name="5-Point Star 12"/>
          <p:cNvSpPr/>
          <p:nvPr/>
        </p:nvSpPr>
        <p:spPr>
          <a:xfrm>
            <a:off x="3276600" y="3810000"/>
            <a:ext cx="381000" cy="228600"/>
          </a:xfrm>
          <a:prstGeom prst="star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267200" y="3505200"/>
            <a:ext cx="381000" cy="228600"/>
          </a:xfrm>
          <a:prstGeom prst="star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724400" y="3048000"/>
            <a:ext cx="381000" cy="228600"/>
          </a:xfrm>
          <a:prstGeom prst="star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4953000" y="2514600"/>
            <a:ext cx="381000" cy="228600"/>
          </a:xfrm>
          <a:prstGeom prst="star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200400" y="4038600"/>
            <a:ext cx="1377300" cy="369332"/>
          </a:xfrm>
          <a:prstGeom prst="rect">
            <a:avLst/>
          </a:prstGeom>
        </p:spPr>
        <p:txBody>
          <a:bodyPr wrap="square">
            <a:spAutoFit/>
          </a:bodyPr>
          <a:lstStyle/>
          <a:p>
            <a:r>
              <a:rPr lang="en-US" b="1" dirty="0" smtClean="0"/>
              <a:t>     Sand Hills</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52400"/>
            <a:ext cx="8229600" cy="1066800"/>
          </a:xfrm>
          <a:solidFill>
            <a:schemeClr val="accent6"/>
          </a:solidFill>
        </p:spPr>
        <p:txBody>
          <a:bodyPr>
            <a:normAutofit/>
          </a:bodyPr>
          <a:lstStyle/>
          <a:p>
            <a:r>
              <a:rPr lang="en-US" b="1" dirty="0" smtClean="0"/>
              <a:t>Name </a:t>
            </a:r>
            <a:r>
              <a:rPr lang="en-US" b="1" dirty="0" smtClean="0"/>
              <a:t>and 2 more SC rivers.</a:t>
            </a:r>
            <a:endParaRPr lang="en-US" b="1" dirty="0"/>
          </a:p>
        </p:txBody>
      </p:sp>
      <p:pic>
        <p:nvPicPr>
          <p:cNvPr id="4" name="Picture 2"/>
          <p:cNvPicPr>
            <a:picLocks noChangeAspect="1" noChangeArrowheads="1"/>
          </p:cNvPicPr>
          <p:nvPr/>
        </p:nvPicPr>
        <p:blipFill>
          <a:blip r:embed="rId3" cstate="print"/>
          <a:srcRect/>
          <a:stretch>
            <a:fillRect/>
          </a:stretch>
        </p:blipFill>
        <p:spPr bwMode="auto">
          <a:xfrm>
            <a:off x="304800" y="1295400"/>
            <a:ext cx="8534399" cy="5222874"/>
          </a:xfrm>
          <a:prstGeom prst="rect">
            <a:avLst/>
          </a:prstGeom>
          <a:noFill/>
          <a:ln w="9525">
            <a:noFill/>
            <a:miter lim="800000"/>
            <a:headEnd/>
            <a:tailEnd/>
          </a:ln>
        </p:spPr>
      </p:pic>
      <p:sp>
        <p:nvSpPr>
          <p:cNvPr id="6" name="Oval 5"/>
          <p:cNvSpPr/>
          <p:nvPr/>
        </p:nvSpPr>
        <p:spPr>
          <a:xfrm>
            <a:off x="5410200" y="3429000"/>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24600" y="2971800"/>
            <a:ext cx="13716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6400" y="3733800"/>
            <a:ext cx="685800" cy="523220"/>
          </a:xfrm>
          <a:prstGeom prst="rect">
            <a:avLst/>
          </a:prstGeom>
          <a:noFill/>
        </p:spPr>
        <p:txBody>
          <a:bodyPr wrap="square" rtlCol="0">
            <a:spAutoFit/>
          </a:bodyPr>
          <a:lstStyle/>
          <a:p>
            <a:r>
              <a:rPr lang="en-US" sz="1400" b="1" dirty="0" smtClean="0">
                <a:solidFill>
                  <a:srgbClr val="FF0000"/>
                </a:solidFill>
              </a:rPr>
              <a:t>Edisto</a:t>
            </a:r>
          </a:p>
          <a:p>
            <a:r>
              <a:rPr lang="en-US" sz="1400" b="1" dirty="0" smtClean="0">
                <a:solidFill>
                  <a:srgbClr val="FF0000"/>
                </a:solidFill>
              </a:rPr>
              <a:t>River</a:t>
            </a:r>
            <a:endParaRPr lang="en-US" sz="1400" b="1" dirty="0">
              <a:solidFill>
                <a:srgbClr val="FF0000"/>
              </a:solidFill>
            </a:endParaRPr>
          </a:p>
        </p:txBody>
      </p:sp>
      <p:sp>
        <p:nvSpPr>
          <p:cNvPr id="10" name="TextBox 9"/>
          <p:cNvSpPr txBox="1"/>
          <p:nvPr/>
        </p:nvSpPr>
        <p:spPr>
          <a:xfrm>
            <a:off x="6934200" y="3200400"/>
            <a:ext cx="762000" cy="523220"/>
          </a:xfrm>
          <a:prstGeom prst="rect">
            <a:avLst/>
          </a:prstGeom>
          <a:noFill/>
        </p:spPr>
        <p:txBody>
          <a:bodyPr wrap="square" rtlCol="0">
            <a:spAutoFit/>
          </a:bodyPr>
          <a:lstStyle/>
          <a:p>
            <a:r>
              <a:rPr lang="en-US" sz="1400" b="1" dirty="0" smtClean="0">
                <a:solidFill>
                  <a:srgbClr val="FF0000"/>
                </a:solidFill>
              </a:rPr>
              <a:t>Santee</a:t>
            </a:r>
          </a:p>
          <a:p>
            <a:r>
              <a:rPr lang="en-US" sz="1400" b="1" dirty="0" smtClean="0">
                <a:solidFill>
                  <a:srgbClr val="FF0000"/>
                </a:solidFill>
              </a:rPr>
              <a:t>River</a:t>
            </a:r>
            <a:endParaRPr lang="en-US" sz="1400" b="1" dirty="0">
              <a:solidFill>
                <a:srgbClr val="FF000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310</Words>
  <Application>Microsoft Office PowerPoint</Application>
  <PresentationFormat>On-screen Show (4:3)</PresentationFormat>
  <Paragraphs>62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SC Academic Standards: </vt:lpstr>
      <vt:lpstr>Name and Label 4 River Cities In South Carolina</vt:lpstr>
      <vt:lpstr>Four Cities &amp; Four Rivers</vt:lpstr>
      <vt:lpstr>Draw a line Connecting the Cities</vt:lpstr>
      <vt:lpstr>What Is the Line Called?</vt:lpstr>
      <vt:lpstr>Regions of South Carolina</vt:lpstr>
      <vt:lpstr>SC Fall Line River Cities</vt:lpstr>
      <vt:lpstr>Name and 2 more SC rivers.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and Label 4 River Cities In South Carolina</dc:title>
  <dc:creator> </dc:creator>
  <cp:lastModifiedBy> </cp:lastModifiedBy>
  <cp:revision>68</cp:revision>
  <dcterms:created xsi:type="dcterms:W3CDTF">2013-08-27T13:52:46Z</dcterms:created>
  <dcterms:modified xsi:type="dcterms:W3CDTF">2013-11-18T20:38:25Z</dcterms:modified>
</cp:coreProperties>
</file>